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1" r:id="rId1"/>
    <p:sldMasterId id="2147483668" r:id="rId2"/>
  </p:sldMasterIdLst>
  <p:notesMasterIdLst>
    <p:notesMasterId r:id="rId19"/>
  </p:notesMasterIdLst>
  <p:sldIdLst>
    <p:sldId id="264" r:id="rId3"/>
    <p:sldId id="269" r:id="rId4"/>
    <p:sldId id="281" r:id="rId5"/>
    <p:sldId id="273" r:id="rId6"/>
    <p:sldId id="265" r:id="rId7"/>
    <p:sldId id="274" r:id="rId8"/>
    <p:sldId id="267" r:id="rId9"/>
    <p:sldId id="280" r:id="rId10"/>
    <p:sldId id="270" r:id="rId11"/>
    <p:sldId id="278" r:id="rId12"/>
    <p:sldId id="272" r:id="rId13"/>
    <p:sldId id="279" r:id="rId14"/>
    <p:sldId id="271" r:id="rId15"/>
    <p:sldId id="282" r:id="rId16"/>
    <p:sldId id="275" r:id="rId17"/>
    <p:sldId id="26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71CF"/>
    <a:srgbClr val="F0C507"/>
    <a:srgbClr val="004C91"/>
    <a:srgbClr val="78B9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0A40B-6462-447A-BBD4-DA60FAB58726}" v="899" dt="2023-04-16T22:39:43.919"/>
    <p1510:client id="{2F983C55-7104-4F97-B5CE-17F882609429}" v="2347" dt="2023-04-17T19:32:59.190"/>
    <p1510:client id="{32BB4A36-4863-4839-A53D-49BC0DD9F6BA}" v="25" dt="2023-04-17T15:15:54.498"/>
    <p1510:client id="{382B815D-9858-46C0-BD10-E871393315EF}" v="1161" dt="2023-04-17T18:35:41.326"/>
    <p1510:client id="{3FD796CE-0819-4E2C-AFA2-18C4112071EF}" v="7" dt="2023-04-14T00:35:46.083"/>
    <p1510:client id="{49F30A19-3C83-477B-9282-24CD1F7DFC88}" v="10057" dt="2023-04-16T22:41:28.754"/>
    <p1510:client id="{4E30112E-7253-4E5F-B4CF-C0BBE7B034D4}" v="3" dt="2023-04-17T15:04:58.225"/>
    <p1510:client id="{6BAE2B89-F1E3-44C1-9A3C-CB773CB7A5FB}" v="25" dt="2023-04-16T16:01:57.381"/>
    <p1510:client id="{6C25DD5D-A9E7-4DCD-9451-D3F0D0D7A130}" v="37" dt="2023-04-17T11:46:13.755"/>
    <p1510:client id="{BD9CD027-7D55-40B3-B385-D811EC02D542}" v="298" dt="2023-04-18T00:04:26.338"/>
    <p1510:client id="{C26D8EA8-57C9-4E00-B1C8-0F9B593A3856}" v="7" dt="2023-04-17T23:19:21.137"/>
    <p1510:client id="{C9A42D6D-27EF-42B9-A9F5-6EFFCD2EABCB}" v="433" dt="2023-04-16T14:24:23.844"/>
    <p1510:client id="{DF513205-5070-4FE2-BF5D-013A1EC809F8}" v="117" dt="2023-04-17T03:07:50.236"/>
    <p1510:client id="{DF604460-84AA-483C-B30F-91649A5FE6B4}" v="222" dt="2023-04-16T13:22:11.290"/>
    <p1510:client id="{E0F3C869-2E44-423B-AB6B-66BBBD4FA98A}" v="289" dt="2023-04-17T19:59:51.6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445894D-9E99-4B8F-BCB6-58BEC9C02C25}" type="datetimeFigureOut">
              <a:rPr lang="en-US" smtClean="0"/>
              <a:pPr/>
              <a:t>4/17/2023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BE35DE0-6EAB-425F-88F4-F9E5CED7B63A}" type="slidenum">
              <a:rPr lang="en-US" smtClean="0"/>
              <a:pPr/>
              <a:t>‹#›</a:t>
            </a:fld>
            <a:endParaRPr lang="en-US"/>
          </a:p>
        </p:txBody>
      </p:sp>
    </p:spTree>
    <p:extLst>
      <p:ext uri="{BB962C8B-B14F-4D97-AF65-F5344CB8AC3E}">
        <p14:creationId xmlns:p14="http://schemas.microsoft.com/office/powerpoint/2010/main" val="1939940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187357"/>
            <a:ext cx="6268872" cy="4244454"/>
          </a:xfrm>
          <a:prstGeom prst="rect">
            <a:avLst/>
          </a:prstGeom>
        </p:spPr>
        <p:txBody>
          <a:bodyPr/>
          <a:lstStyle>
            <a:lvl1pPr>
              <a:lnSpc>
                <a:spcPts val="8000"/>
              </a:lnSpc>
              <a:defRPr sz="8000" b="1" baseline="0">
                <a:solidFill>
                  <a:schemeClr val="bg1"/>
                </a:solidFill>
              </a:defRPr>
            </a:lvl1pPr>
          </a:lstStyle>
          <a:p>
            <a:r>
              <a:rPr lang="en-US"/>
              <a:t>INSERT YOUR MEETING NAME HERE</a:t>
            </a:r>
          </a:p>
        </p:txBody>
      </p:sp>
      <p:sp>
        <p:nvSpPr>
          <p:cNvPr id="3" name="Date Placeholder 2"/>
          <p:cNvSpPr>
            <a:spLocks noGrp="1"/>
          </p:cNvSpPr>
          <p:nvPr>
            <p:ph type="dt" sz="half" idx="10"/>
          </p:nvPr>
        </p:nvSpPr>
        <p:spPr/>
        <p:txBody>
          <a:bodyPr/>
          <a:lstStyle/>
          <a:p>
            <a:fld id="{94A1F4F8-C0D3-4741-B13F-6135DCBA62C3}" type="datetimeFigureOut">
              <a:rPr lang="en-US" smtClean="0"/>
              <a:pPr/>
              <a:t>4/17/2023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A051BA-B56C-4ACF-854C-A0B65BFCFED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7A297A0-96C3-4877-9EB1-40920E64ACB8}" type="datetimeFigureOut">
              <a:rPr lang="en-US" smtClean="0"/>
              <a:pPr/>
              <a:t>4/17/2023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BD2339-7076-483C-86AB-5923EBDB6B7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32735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609600" y="2130425"/>
            <a:ext cx="10972800" cy="1199629"/>
          </a:xfrm>
        </p:spPr>
        <p:txBody>
          <a:bodyPr>
            <a:noAutofit/>
          </a:bodyPr>
          <a:lstStyle>
            <a:lvl1pPr algn="l">
              <a:defRPr sz="8000" cap="all" baseline="0">
                <a:solidFill>
                  <a:schemeClr val="bg1"/>
                </a:solidFill>
              </a:defRPr>
            </a:lvl1pPr>
          </a:lstStyle>
          <a:p>
            <a:r>
              <a:rPr lang="en-US"/>
              <a:t>Speaker name</a:t>
            </a:r>
          </a:p>
        </p:txBody>
      </p:sp>
      <p:sp>
        <p:nvSpPr>
          <p:cNvPr id="7" name="Subtitle 2"/>
          <p:cNvSpPr>
            <a:spLocks noGrp="1"/>
          </p:cNvSpPr>
          <p:nvPr>
            <p:ph type="subTitle" idx="1"/>
          </p:nvPr>
        </p:nvSpPr>
        <p:spPr>
          <a:xfrm>
            <a:off x="609600" y="3302755"/>
            <a:ext cx="8534400" cy="573206"/>
          </a:xfrm>
        </p:spPr>
        <p:txBody>
          <a:bodyPr>
            <a:normAutofit/>
          </a:bodyPr>
          <a:lstStyle>
            <a:lvl1pPr marL="0" indent="0" algn="l">
              <a:buNone/>
              <a:defRPr sz="40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013944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4A1F4F8-C0D3-4741-B13F-6135DCBA62C3}" type="datetimeFigureOut">
              <a:rPr lang="en-US" smtClean="0"/>
              <a:pPr/>
              <a:t>4/17/2023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A051BA-B56C-4ACF-854C-A0B65BFCFED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ustom Layout">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4A1F4F8-C0D3-4741-B13F-6135DCBA62C3}" type="datetimeFigureOut">
              <a:rPr lang="en-US" smtClean="0"/>
              <a:pPr/>
              <a:t>4/17/2023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A051BA-B56C-4ACF-854C-A0B65BFCFED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4A1F4F8-C0D3-4741-B13F-6135DCBA62C3}" type="datetimeFigureOut">
              <a:rPr lang="en-US" smtClean="0"/>
              <a:pPr/>
              <a:t>4/17/2023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A051BA-B56C-4ACF-854C-A0B65BFCFED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ustom Layout">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4A1F4F8-C0D3-4741-B13F-6135DCBA62C3}" type="datetimeFigureOut">
              <a:rPr lang="en-US" smtClean="0"/>
              <a:pPr/>
              <a:t>4/17/2023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A051BA-B56C-4ACF-854C-A0B65BFCFEDF}" type="slidenum">
              <a:rPr lang="en-US" smtClean="0"/>
              <a:pPr/>
              <a:t>‹#›</a:t>
            </a:fld>
            <a:endParaRPr lang="en-US"/>
          </a:p>
        </p:txBody>
      </p:sp>
    </p:spTree>
    <p:extLst>
      <p:ext uri="{BB962C8B-B14F-4D97-AF65-F5344CB8AC3E}">
        <p14:creationId xmlns:p14="http://schemas.microsoft.com/office/powerpoint/2010/main" val="253193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Custom Layout">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11AA3CE-995D-C748-89BC-B278703E1BE9}"/>
              </a:ext>
            </a:extLst>
          </p:cNvPr>
          <p:cNvSpPr/>
          <p:nvPr userDrawn="1"/>
        </p:nvSpPr>
        <p:spPr>
          <a:xfrm>
            <a:off x="0" y="1987827"/>
            <a:ext cx="12192000" cy="2163760"/>
          </a:xfrm>
          <a:prstGeom prst="rect">
            <a:avLst/>
          </a:prstGeom>
          <a:solidFill>
            <a:srgbClr val="004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94A1F4F8-C0D3-4741-B13F-6135DCBA62C3}" type="datetimeFigureOut">
              <a:rPr lang="en-US" smtClean="0"/>
              <a:pPr/>
              <a:t>4/17/2023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A051BA-B56C-4ACF-854C-A0B65BFCFEDF}" type="slidenum">
              <a:rPr lang="en-US" smtClean="0"/>
              <a:pPr/>
              <a:t>‹#›</a:t>
            </a:fld>
            <a:endParaRPr lang="en-US"/>
          </a:p>
        </p:txBody>
      </p:sp>
      <p:sp>
        <p:nvSpPr>
          <p:cNvPr id="6" name="Title 1">
            <a:extLst>
              <a:ext uri="{FF2B5EF4-FFF2-40B4-BE49-F238E27FC236}">
                <a16:creationId xmlns:a16="http://schemas.microsoft.com/office/drawing/2014/main" id="{9B202FF5-9137-F644-A4C8-99FE83AE3F28}"/>
              </a:ext>
            </a:extLst>
          </p:cNvPr>
          <p:cNvSpPr>
            <a:spLocks noGrp="1"/>
          </p:cNvSpPr>
          <p:nvPr>
            <p:ph type="ctrTitle" hasCustomPrompt="1"/>
          </p:nvPr>
        </p:nvSpPr>
        <p:spPr>
          <a:xfrm>
            <a:off x="609600" y="2130425"/>
            <a:ext cx="10972800" cy="1199629"/>
          </a:xfrm>
          <a:prstGeom prst="rect">
            <a:avLst/>
          </a:prstGeom>
        </p:spPr>
        <p:txBody>
          <a:bodyPr>
            <a:noAutofit/>
          </a:bodyPr>
          <a:lstStyle>
            <a:lvl1pPr algn="l">
              <a:defRPr sz="8000" b="1" cap="all" baseline="0">
                <a:solidFill>
                  <a:schemeClr val="bg1"/>
                </a:solidFill>
              </a:defRPr>
            </a:lvl1pPr>
          </a:lstStyle>
          <a:p>
            <a:r>
              <a:rPr lang="en-US"/>
              <a:t>Speaker name</a:t>
            </a:r>
          </a:p>
        </p:txBody>
      </p:sp>
      <p:sp>
        <p:nvSpPr>
          <p:cNvPr id="7" name="Subtitle 2">
            <a:extLst>
              <a:ext uri="{FF2B5EF4-FFF2-40B4-BE49-F238E27FC236}">
                <a16:creationId xmlns:a16="http://schemas.microsoft.com/office/drawing/2014/main" id="{B81E4F30-9BDC-E34B-9C07-3AADE2C72FEA}"/>
              </a:ext>
            </a:extLst>
          </p:cNvPr>
          <p:cNvSpPr>
            <a:spLocks noGrp="1"/>
          </p:cNvSpPr>
          <p:nvPr>
            <p:ph type="subTitle" idx="1"/>
          </p:nvPr>
        </p:nvSpPr>
        <p:spPr>
          <a:xfrm>
            <a:off x="609600" y="3302755"/>
            <a:ext cx="8534400" cy="573206"/>
          </a:xfrm>
          <a:prstGeom prst="rect">
            <a:avLst/>
          </a:prstGeom>
        </p:spPr>
        <p:txBody>
          <a:bodyPr>
            <a:normAutofit/>
          </a:bodyPr>
          <a:lstStyle>
            <a:lvl1pPr marL="0" indent="0" algn="l">
              <a:buNone/>
              <a:defRPr sz="40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528843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A297A0-96C3-4877-9EB1-40920E64ACB8}" type="datetimeFigureOut">
              <a:rPr lang="en-US" smtClean="0"/>
              <a:pPr/>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BD2339-7076-483C-86AB-5923EBDB6B7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A297A0-96C3-4877-9EB1-40920E64ACB8}" type="datetimeFigureOut">
              <a:rPr lang="en-US" smtClean="0"/>
              <a:pPr/>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BD2339-7076-483C-86AB-5923EBDB6B79}" type="slidenum">
              <a:rPr lang="en-US" smtClean="0"/>
              <a:pPr/>
              <a:t>‹#›</a:t>
            </a:fld>
            <a:endParaRPr lang="en-US"/>
          </a:p>
        </p:txBody>
      </p:sp>
      <p:sp>
        <p:nvSpPr>
          <p:cNvPr id="7" name="Picture Placeholder 2"/>
          <p:cNvSpPr>
            <a:spLocks noGrp="1"/>
          </p:cNvSpPr>
          <p:nvPr>
            <p:ph type="pic" idx="13"/>
          </p:nvPr>
        </p:nvSpPr>
        <p:spPr>
          <a:xfrm>
            <a:off x="7316030" y="1600200"/>
            <a:ext cx="4530227" cy="334029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A297A0-96C3-4877-9EB1-40920E64ACB8}" type="datetimeFigureOut">
              <a:rPr lang="en-US" smtClean="0"/>
              <a:pPr/>
              <a:t>4/17/2023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BD2339-7076-483C-86AB-5923EBDB6B7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A1F4F8-C0D3-4741-B13F-6135DCBA62C3}" type="datetimeFigureOut">
              <a:rPr lang="en-US" smtClean="0"/>
              <a:pPr/>
              <a:t>4/17/2023</a:t>
            </a:fld>
            <a:endParaRPr lang="en-US"/>
          </a:p>
        </p:txBody>
      </p:sp>
      <p:sp>
        <p:nvSpPr>
          <p:cNvPr id="5" name="Footer Placeholder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A051BA-B56C-4ACF-854C-A0B65BFCFED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8" r:id="rId6"/>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A297A0-96C3-4877-9EB1-40920E64ACB8}" type="datetimeFigureOut">
              <a:rPr lang="en-US" smtClean="0"/>
              <a:pPr/>
              <a:t>4/17/2023</a:t>
            </a:fld>
            <a:endParaRPr lang="en-US"/>
          </a:p>
        </p:txBody>
      </p:sp>
      <p:sp>
        <p:nvSpPr>
          <p:cNvPr id="5" name="Footer Placeholder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BD2339-7076-483C-86AB-5923EBDB6B7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0" r:id="rId1"/>
    <p:sldLayoutId id="2147483678" r:id="rId2"/>
    <p:sldLayoutId id="2147483672" r:id="rId3"/>
    <p:sldLayoutId id="2147483674" r:id="rId4"/>
    <p:sldLayoutId id="2147483679" r:id="rId5"/>
    <p:sldLayoutId id="2147483687" r:id="rId6"/>
  </p:sldLayoutIdLst>
  <p:txStyles>
    <p:titleStyle>
      <a:lvl1pPr algn="l" defTabSz="914400" rtl="0" eaLnBrk="1" latinLnBrk="0" hangingPunct="1">
        <a:spcBef>
          <a:spcPct val="0"/>
        </a:spcBef>
        <a:buNone/>
        <a:defRPr sz="6000" b="1" kern="1200">
          <a:solidFill>
            <a:srgbClr val="0171CF"/>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kaggle.com/datasets/ujjwalchowdhury/walmartcleaned/discussion?resource=download&amp;group=bookmarked"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2694" y="2094996"/>
            <a:ext cx="6268872" cy="1863957"/>
          </a:xfrm>
        </p:spPr>
        <p:txBody>
          <a:bodyPr/>
          <a:lstStyle/>
          <a:p>
            <a:pPr>
              <a:lnSpc>
                <a:spcPct val="100000"/>
              </a:lnSpc>
            </a:pPr>
            <a:r>
              <a:rPr lang="en-US" sz="11500">
                <a:solidFill>
                  <a:srgbClr val="FFC000"/>
                </a:solidFill>
              </a:rPr>
              <a:t>Walmart</a:t>
            </a:r>
            <a:br>
              <a:rPr lang="en-US" sz="3600">
                <a:solidFill>
                  <a:srgbClr val="FFC000"/>
                </a:solidFill>
              </a:rPr>
            </a:br>
            <a:br>
              <a:rPr lang="en-US" sz="3600"/>
            </a:br>
            <a:br>
              <a:rPr lang="en-US" sz="3600"/>
            </a:br>
            <a:endParaRPr lang="en-US" sz="3200"/>
          </a:p>
        </p:txBody>
      </p:sp>
      <p:sp>
        <p:nvSpPr>
          <p:cNvPr id="2" name="TextBox 1">
            <a:extLst>
              <a:ext uri="{FF2B5EF4-FFF2-40B4-BE49-F238E27FC236}">
                <a16:creationId xmlns:a16="http://schemas.microsoft.com/office/drawing/2014/main" id="{617D4B4B-9E93-7B4C-A44E-A58CCB300739}"/>
              </a:ext>
            </a:extLst>
          </p:cNvPr>
          <p:cNvSpPr txBox="1"/>
          <p:nvPr/>
        </p:nvSpPr>
        <p:spPr>
          <a:xfrm>
            <a:off x="1194016" y="5507503"/>
            <a:ext cx="8747912" cy="646331"/>
          </a:xfrm>
          <a:prstGeom prst="rect">
            <a:avLst/>
          </a:prstGeom>
          <a:noFill/>
        </p:spPr>
        <p:txBody>
          <a:bodyPr wrap="square" rtlCol="0">
            <a:spAutoFit/>
          </a:bodyPr>
          <a:lstStyle/>
          <a:p>
            <a:r>
              <a:rPr lang="en-US">
                <a:solidFill>
                  <a:schemeClr val="bg1"/>
                </a:solidFill>
              </a:rPr>
              <a:t>Presented By: Geetha </a:t>
            </a:r>
            <a:r>
              <a:rPr lang="en-US" err="1">
                <a:solidFill>
                  <a:schemeClr val="bg1"/>
                </a:solidFill>
              </a:rPr>
              <a:t>Kandukuri</a:t>
            </a:r>
            <a:r>
              <a:rPr lang="en-US">
                <a:solidFill>
                  <a:schemeClr val="bg1"/>
                </a:solidFill>
              </a:rPr>
              <a:t>, Camille Jensen, Tim </a:t>
            </a:r>
            <a:r>
              <a:rPr lang="en-US" err="1">
                <a:solidFill>
                  <a:schemeClr val="bg1"/>
                </a:solidFill>
              </a:rPr>
              <a:t>Philippsen</a:t>
            </a:r>
            <a:r>
              <a:rPr lang="en-US">
                <a:solidFill>
                  <a:schemeClr val="bg1"/>
                </a:solidFill>
              </a:rPr>
              <a:t>, Kevin Denning, Jill Farley</a:t>
            </a:r>
          </a:p>
          <a:p>
            <a:endParaRPr lang="en-US"/>
          </a:p>
        </p:txBody>
      </p:sp>
      <p:sp>
        <p:nvSpPr>
          <p:cNvPr id="4" name="TextBox 3">
            <a:extLst>
              <a:ext uri="{FF2B5EF4-FFF2-40B4-BE49-F238E27FC236}">
                <a16:creationId xmlns:a16="http://schemas.microsoft.com/office/drawing/2014/main" id="{37A6261F-0F6C-D3A4-6D9D-3A54340A8DB8}"/>
              </a:ext>
            </a:extLst>
          </p:cNvPr>
          <p:cNvSpPr txBox="1"/>
          <p:nvPr/>
        </p:nvSpPr>
        <p:spPr>
          <a:xfrm>
            <a:off x="756708" y="3852333"/>
            <a:ext cx="547687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F0C507"/>
                </a:solidFill>
              </a:rPr>
              <a:t>Machine Learning Sales Forecasting</a:t>
            </a:r>
            <a:endParaRPr lang="en-US" b="1"/>
          </a:p>
        </p:txBody>
      </p:sp>
    </p:spTree>
    <p:extLst>
      <p:ext uri="{BB962C8B-B14F-4D97-AF65-F5344CB8AC3E}">
        <p14:creationId xmlns:p14="http://schemas.microsoft.com/office/powerpoint/2010/main" val="3816483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274638"/>
            <a:ext cx="10972800" cy="745435"/>
          </a:xfrm>
        </p:spPr>
        <p:txBody>
          <a:bodyPr anchor="ctr">
            <a:normAutofit/>
          </a:bodyPr>
          <a:lstStyle/>
          <a:p>
            <a:pPr algn="ctr"/>
            <a:r>
              <a:rPr lang="en-US" sz="4000"/>
              <a:t>Visual of an Individual Decision Tree from Model</a:t>
            </a:r>
            <a:endParaRPr lang="en-US" err="1"/>
          </a:p>
        </p:txBody>
      </p:sp>
      <p:pic>
        <p:nvPicPr>
          <p:cNvPr id="2" name="Picture 3" descr="Chart, box and whisker chart&#10;&#10;Description automatically generated">
            <a:extLst>
              <a:ext uri="{FF2B5EF4-FFF2-40B4-BE49-F238E27FC236}">
                <a16:creationId xmlns:a16="http://schemas.microsoft.com/office/drawing/2014/main" id="{47C06FA3-6F72-AE1E-B962-67A46F94AD3A}"/>
              </a:ext>
            </a:extLst>
          </p:cNvPr>
          <p:cNvPicPr>
            <a:picLocks noChangeAspect="1"/>
          </p:cNvPicPr>
          <p:nvPr/>
        </p:nvPicPr>
        <p:blipFill>
          <a:blip r:embed="rId2"/>
          <a:stretch>
            <a:fillRect/>
          </a:stretch>
        </p:blipFill>
        <p:spPr>
          <a:xfrm>
            <a:off x="1000934" y="1339574"/>
            <a:ext cx="4378869" cy="4525963"/>
          </a:xfrm>
          <a:prstGeom prst="rect">
            <a:avLst/>
          </a:prstGeom>
          <a:noFill/>
        </p:spPr>
      </p:pic>
      <p:sp>
        <p:nvSpPr>
          <p:cNvPr id="5" name="Content Placeholder 3">
            <a:extLst>
              <a:ext uri="{FF2B5EF4-FFF2-40B4-BE49-F238E27FC236}">
                <a16:creationId xmlns:a16="http://schemas.microsoft.com/office/drawing/2014/main" id="{D2D90CCB-627F-428C-B103-15961C84AD3E}"/>
              </a:ext>
            </a:extLst>
          </p:cNvPr>
          <p:cNvSpPr txBox="1">
            <a:spLocks/>
          </p:cNvSpPr>
          <p:nvPr/>
        </p:nvSpPr>
        <p:spPr>
          <a:xfrm>
            <a:off x="375313" y="1142563"/>
            <a:ext cx="11746173" cy="518685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050"/>
          </a:p>
        </p:txBody>
      </p:sp>
      <p:pic>
        <p:nvPicPr>
          <p:cNvPr id="8" name="Picture 8" descr="Diagram&#10;&#10;Description automatically generated">
            <a:extLst>
              <a:ext uri="{FF2B5EF4-FFF2-40B4-BE49-F238E27FC236}">
                <a16:creationId xmlns:a16="http://schemas.microsoft.com/office/drawing/2014/main" id="{ED1D3B9C-BF77-C110-9395-0A4BEC705ECC}"/>
              </a:ext>
            </a:extLst>
          </p:cNvPr>
          <p:cNvPicPr>
            <a:picLocks noGrp="1" noChangeAspect="1"/>
          </p:cNvPicPr>
          <p:nvPr>
            <p:ph sz="half" idx="2"/>
          </p:nvPr>
        </p:nvPicPr>
        <p:blipFill>
          <a:blip r:embed="rId3"/>
          <a:stretch>
            <a:fillRect/>
          </a:stretch>
        </p:blipFill>
        <p:spPr>
          <a:xfrm>
            <a:off x="6094612" y="1340908"/>
            <a:ext cx="4718709" cy="4525963"/>
          </a:xfrm>
        </p:spPr>
      </p:pic>
    </p:spTree>
    <p:extLst>
      <p:ext uri="{BB962C8B-B14F-4D97-AF65-F5344CB8AC3E}">
        <p14:creationId xmlns:p14="http://schemas.microsoft.com/office/powerpoint/2010/main" val="11839740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274638"/>
            <a:ext cx="10972800" cy="1143000"/>
          </a:xfrm>
        </p:spPr>
        <p:txBody>
          <a:bodyPr anchor="ctr">
            <a:normAutofit/>
          </a:bodyPr>
          <a:lstStyle/>
          <a:p>
            <a:r>
              <a:rPr lang="en-US" sz="4000"/>
              <a:t>Predicted Results (Test-set &amp; Entire Dataset)</a:t>
            </a:r>
          </a:p>
        </p:txBody>
      </p:sp>
      <p:pic>
        <p:nvPicPr>
          <p:cNvPr id="2" name="Picture 5" descr="Chart, line chart, histogram&#10;&#10;Description automatically generated">
            <a:extLst>
              <a:ext uri="{FF2B5EF4-FFF2-40B4-BE49-F238E27FC236}">
                <a16:creationId xmlns:a16="http://schemas.microsoft.com/office/drawing/2014/main" id="{A5956FCA-4DC8-F8A7-2CB3-33A77CEDE6C7}"/>
              </a:ext>
            </a:extLst>
          </p:cNvPr>
          <p:cNvPicPr>
            <a:picLocks noChangeAspect="1"/>
          </p:cNvPicPr>
          <p:nvPr/>
        </p:nvPicPr>
        <p:blipFill>
          <a:blip r:embed="rId2"/>
          <a:stretch>
            <a:fillRect/>
          </a:stretch>
        </p:blipFill>
        <p:spPr>
          <a:xfrm>
            <a:off x="577850" y="1712775"/>
            <a:ext cx="5410200" cy="2596896"/>
          </a:xfrm>
          <a:prstGeom prst="rect">
            <a:avLst/>
          </a:prstGeom>
          <a:noFill/>
        </p:spPr>
      </p:pic>
      <p:pic>
        <p:nvPicPr>
          <p:cNvPr id="6" name="Picture 6" descr="Chart, histogram&#10;&#10;Description automatically generated">
            <a:extLst>
              <a:ext uri="{FF2B5EF4-FFF2-40B4-BE49-F238E27FC236}">
                <a16:creationId xmlns:a16="http://schemas.microsoft.com/office/drawing/2014/main" id="{F2B62B84-8AF6-30B5-8422-B02A7FDEDB1B}"/>
              </a:ext>
            </a:extLst>
          </p:cNvPr>
          <p:cNvPicPr>
            <a:picLocks noGrp="1" noChangeAspect="1"/>
          </p:cNvPicPr>
          <p:nvPr>
            <p:ph sz="half" idx="2"/>
          </p:nvPr>
        </p:nvPicPr>
        <p:blipFill>
          <a:blip r:embed="rId3"/>
          <a:stretch>
            <a:fillRect/>
          </a:stretch>
        </p:blipFill>
        <p:spPr>
          <a:xfrm>
            <a:off x="6098117" y="1649638"/>
            <a:ext cx="5410200" cy="2659671"/>
          </a:xfrm>
        </p:spPr>
      </p:pic>
      <p:sp>
        <p:nvSpPr>
          <p:cNvPr id="5" name="Content Placeholder 3">
            <a:extLst>
              <a:ext uri="{FF2B5EF4-FFF2-40B4-BE49-F238E27FC236}">
                <a16:creationId xmlns:a16="http://schemas.microsoft.com/office/drawing/2014/main" id="{D2D90CCB-627F-428C-B103-15961C84AD3E}"/>
              </a:ext>
            </a:extLst>
          </p:cNvPr>
          <p:cNvSpPr txBox="1">
            <a:spLocks/>
          </p:cNvSpPr>
          <p:nvPr/>
        </p:nvSpPr>
        <p:spPr>
          <a:xfrm>
            <a:off x="375313" y="1142563"/>
            <a:ext cx="11746173" cy="518685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050"/>
          </a:p>
        </p:txBody>
      </p:sp>
      <p:sp>
        <p:nvSpPr>
          <p:cNvPr id="4" name="TextBox 3">
            <a:extLst>
              <a:ext uri="{FF2B5EF4-FFF2-40B4-BE49-F238E27FC236}">
                <a16:creationId xmlns:a16="http://schemas.microsoft.com/office/drawing/2014/main" id="{7D264017-3249-BEAF-BFCB-6AF91C995BE5}"/>
              </a:ext>
            </a:extLst>
          </p:cNvPr>
          <p:cNvSpPr txBox="1"/>
          <p:nvPr/>
        </p:nvSpPr>
        <p:spPr>
          <a:xfrm>
            <a:off x="690995" y="1597374"/>
            <a:ext cx="4358987" cy="369332"/>
          </a:xfrm>
          <a:prstGeom prst="rect">
            <a:avLst/>
          </a:prstGeom>
          <a:noFill/>
        </p:spPr>
        <p:txBody>
          <a:bodyPr wrap="square" lIns="91440" tIns="45720" rIns="91440" bIns="45720" rtlCol="0" anchor="t">
            <a:spAutoFit/>
          </a:bodyPr>
          <a:lstStyle/>
          <a:p>
            <a:endParaRPr lang="en-US"/>
          </a:p>
        </p:txBody>
      </p:sp>
      <p:pic>
        <p:nvPicPr>
          <p:cNvPr id="9" name="Picture 9" descr="Text&#10;&#10;Description automatically generated">
            <a:extLst>
              <a:ext uri="{FF2B5EF4-FFF2-40B4-BE49-F238E27FC236}">
                <a16:creationId xmlns:a16="http://schemas.microsoft.com/office/drawing/2014/main" id="{ED197184-34B1-DFFA-DC74-710B0D4DB1E0}"/>
              </a:ext>
            </a:extLst>
          </p:cNvPr>
          <p:cNvPicPr>
            <a:picLocks noChangeAspect="1"/>
          </p:cNvPicPr>
          <p:nvPr/>
        </p:nvPicPr>
        <p:blipFill>
          <a:blip r:embed="rId4"/>
          <a:stretch>
            <a:fillRect/>
          </a:stretch>
        </p:blipFill>
        <p:spPr>
          <a:xfrm>
            <a:off x="6147860" y="4414864"/>
            <a:ext cx="5256740" cy="1679522"/>
          </a:xfrm>
          <a:prstGeom prst="rect">
            <a:avLst/>
          </a:prstGeom>
        </p:spPr>
      </p:pic>
      <p:pic>
        <p:nvPicPr>
          <p:cNvPr id="10" name="Picture 10" descr="Text&#10;&#10;Description automatically generated">
            <a:extLst>
              <a:ext uri="{FF2B5EF4-FFF2-40B4-BE49-F238E27FC236}">
                <a16:creationId xmlns:a16="http://schemas.microsoft.com/office/drawing/2014/main" id="{468C81BD-D044-A385-776D-58F028EBD80E}"/>
              </a:ext>
            </a:extLst>
          </p:cNvPr>
          <p:cNvPicPr>
            <a:picLocks noChangeAspect="1"/>
          </p:cNvPicPr>
          <p:nvPr/>
        </p:nvPicPr>
        <p:blipFill>
          <a:blip r:embed="rId5"/>
          <a:stretch>
            <a:fillRect/>
          </a:stretch>
        </p:blipFill>
        <p:spPr>
          <a:xfrm>
            <a:off x="739775" y="4404274"/>
            <a:ext cx="5177366" cy="1732454"/>
          </a:xfrm>
          <a:prstGeom prst="rect">
            <a:avLst/>
          </a:prstGeom>
        </p:spPr>
      </p:pic>
    </p:spTree>
    <p:extLst>
      <p:ext uri="{BB962C8B-B14F-4D97-AF65-F5344CB8AC3E}">
        <p14:creationId xmlns:p14="http://schemas.microsoft.com/office/powerpoint/2010/main" val="889162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DF8D8-5443-4B63-236E-5C5FCEC45D65}"/>
              </a:ext>
            </a:extLst>
          </p:cNvPr>
          <p:cNvSpPr>
            <a:spLocks noGrp="1"/>
          </p:cNvSpPr>
          <p:nvPr>
            <p:ph type="title"/>
          </p:nvPr>
        </p:nvSpPr>
        <p:spPr/>
        <p:txBody>
          <a:bodyPr>
            <a:normAutofit/>
          </a:bodyPr>
          <a:lstStyle/>
          <a:p>
            <a:r>
              <a:rPr lang="en-US" sz="4000">
                <a:ea typeface="+mj-lt"/>
                <a:cs typeface="+mj-lt"/>
              </a:rPr>
              <a:t>Conclusion</a:t>
            </a:r>
            <a:endParaRPr lang="en-US" sz="4000"/>
          </a:p>
        </p:txBody>
      </p:sp>
      <p:sp>
        <p:nvSpPr>
          <p:cNvPr id="3" name="Content Placeholder 2">
            <a:extLst>
              <a:ext uri="{FF2B5EF4-FFF2-40B4-BE49-F238E27FC236}">
                <a16:creationId xmlns:a16="http://schemas.microsoft.com/office/drawing/2014/main" id="{BFF0929D-8538-07B8-9C47-46CE54F15667}"/>
              </a:ext>
            </a:extLst>
          </p:cNvPr>
          <p:cNvSpPr>
            <a:spLocks noGrp="1"/>
          </p:cNvSpPr>
          <p:nvPr>
            <p:ph sz="half" idx="1"/>
          </p:nvPr>
        </p:nvSpPr>
        <p:spPr>
          <a:xfrm>
            <a:off x="609600" y="1600200"/>
            <a:ext cx="11322585" cy="4525963"/>
          </a:xfrm>
        </p:spPr>
        <p:txBody>
          <a:bodyPr vert="horz" lIns="91440" tIns="45720" rIns="91440" bIns="45720" rtlCol="0" anchor="t">
            <a:normAutofit/>
          </a:bodyPr>
          <a:lstStyle/>
          <a:p>
            <a:r>
              <a:rPr lang="en-US" sz="1800">
                <a:solidFill>
                  <a:srgbClr val="374151"/>
                </a:solidFill>
                <a:ea typeface="+mn-lt"/>
                <a:cs typeface="+mn-lt"/>
              </a:rPr>
              <a:t>Utilizing a </a:t>
            </a:r>
            <a:r>
              <a:rPr lang="en-US" sz="1800" err="1">
                <a:solidFill>
                  <a:srgbClr val="374151"/>
                </a:solidFill>
                <a:ea typeface="+mn-lt"/>
                <a:cs typeface="+mn-lt"/>
              </a:rPr>
              <a:t>RandomForest</a:t>
            </a:r>
            <a:r>
              <a:rPr lang="en-US" sz="1800">
                <a:solidFill>
                  <a:srgbClr val="374151"/>
                </a:solidFill>
                <a:ea typeface="+mn-lt"/>
                <a:cs typeface="+mn-lt"/>
              </a:rPr>
              <a:t> model we were able to explain 89% of the variance with an </a:t>
            </a:r>
            <a:r>
              <a:rPr lang="en-US" sz="1500">
                <a:solidFill>
                  <a:srgbClr val="000000"/>
                </a:solidFill>
                <a:latin typeface="Arial"/>
                <a:ea typeface="+mn-lt"/>
                <a:cs typeface="Arial"/>
              </a:rPr>
              <a:t>R</a:t>
            </a:r>
            <a:r>
              <a:rPr lang="en-US" sz="1400" baseline="30000">
                <a:solidFill>
                  <a:srgbClr val="000000"/>
                </a:solidFill>
                <a:ea typeface="+mn-lt"/>
                <a:cs typeface="+mn-lt"/>
              </a:rPr>
              <a:t>2</a:t>
            </a:r>
            <a:r>
              <a:rPr lang="en-US" sz="1800">
                <a:solidFill>
                  <a:srgbClr val="374151"/>
                </a:solidFill>
                <a:ea typeface="+mn-lt"/>
                <a:cs typeface="+mn-lt"/>
              </a:rPr>
              <a:t> of 0.897 indicating its effectiveness.</a:t>
            </a:r>
            <a:endParaRPr lang="en-US" sz="1800"/>
          </a:p>
          <a:p>
            <a:endParaRPr lang="en-US" sz="1800">
              <a:solidFill>
                <a:srgbClr val="374151"/>
              </a:solidFill>
              <a:ea typeface="+mn-lt"/>
              <a:cs typeface="+mn-lt"/>
            </a:endParaRPr>
          </a:p>
          <a:p>
            <a:r>
              <a:rPr lang="en-US" sz="1800">
                <a:solidFill>
                  <a:srgbClr val="374151"/>
                </a:solidFill>
                <a:ea typeface="+mn-lt"/>
                <a:cs typeface="+mn-lt"/>
              </a:rPr>
              <a:t>Through optimizing the model we determined that performance could be enhanced with markdown values.  Real markdown values for all years would likely improve the results.</a:t>
            </a:r>
            <a:endParaRPr lang="en-US" sz="1800"/>
          </a:p>
          <a:p>
            <a:endParaRPr lang="en-US" sz="1800">
              <a:solidFill>
                <a:srgbClr val="374151"/>
              </a:solidFill>
              <a:ea typeface="+mn-lt"/>
              <a:cs typeface="+mn-lt"/>
            </a:endParaRPr>
          </a:p>
          <a:p>
            <a:r>
              <a:rPr lang="en-US" sz="1800">
                <a:solidFill>
                  <a:srgbClr val="374151"/>
                </a:solidFill>
                <a:ea typeface="+mn-lt"/>
                <a:cs typeface="+mn-lt"/>
              </a:rPr>
              <a:t>Based on the final_predictions.csv, our total sales amount to approximately 6.5 billion.</a:t>
            </a:r>
            <a:endParaRPr lang="en-US" sz="1800"/>
          </a:p>
          <a:p>
            <a:endParaRPr lang="en-US" sz="1800">
              <a:solidFill>
                <a:srgbClr val="374151"/>
              </a:solidFill>
              <a:ea typeface="+mn-lt"/>
              <a:cs typeface="+mn-lt"/>
            </a:endParaRPr>
          </a:p>
          <a:p>
            <a:r>
              <a:rPr lang="en-US" sz="1800">
                <a:solidFill>
                  <a:srgbClr val="374151"/>
                </a:solidFill>
                <a:ea typeface="+mn-lt"/>
                <a:cs typeface="+mn-lt"/>
              </a:rPr>
              <a:t>Our </a:t>
            </a:r>
            <a:r>
              <a:rPr lang="en-US" sz="1800" err="1">
                <a:solidFill>
                  <a:srgbClr val="374151"/>
                </a:solidFill>
                <a:ea typeface="+mn-lt"/>
                <a:cs typeface="+mn-lt"/>
              </a:rPr>
              <a:t>RandomForest</a:t>
            </a:r>
            <a:r>
              <a:rPr lang="en-US" sz="1800">
                <a:solidFill>
                  <a:srgbClr val="374151"/>
                </a:solidFill>
                <a:ea typeface="+mn-lt"/>
                <a:cs typeface="+mn-lt"/>
              </a:rPr>
              <a:t> model produced a deviation of around a $1.76 million, or 0.15%, which is a reasonably good result for the model's accuracy.</a:t>
            </a:r>
            <a:endParaRPr lang="en-US" sz="1800"/>
          </a:p>
          <a:p>
            <a:endParaRPr lang="en-US" sz="1800">
              <a:solidFill>
                <a:schemeClr val="tx1"/>
              </a:solidFill>
              <a:ea typeface="+mn-lt"/>
              <a:cs typeface="+mn-lt"/>
            </a:endParaRPr>
          </a:p>
          <a:p>
            <a:r>
              <a:rPr lang="en-US" sz="1800">
                <a:solidFill>
                  <a:schemeClr val="tx1"/>
                </a:solidFill>
                <a:ea typeface="+mn-lt"/>
                <a:cs typeface="+mn-lt"/>
              </a:rPr>
              <a:t>While the model may be useful in providing an estimate of future sales, it is important to keep in mind its limitations and potential sources of error. Further analysis and refinement of the model may help improve its accuracy in predicting sales.</a:t>
            </a:r>
            <a:endParaRPr lang="en-US">
              <a:solidFill>
                <a:schemeClr val="tx1"/>
              </a:solidFill>
            </a:endParaRPr>
          </a:p>
          <a:p>
            <a:endParaRPr lang="en-US" sz="1800"/>
          </a:p>
        </p:txBody>
      </p:sp>
    </p:spTree>
    <p:extLst>
      <p:ext uri="{BB962C8B-B14F-4D97-AF65-F5344CB8AC3E}">
        <p14:creationId xmlns:p14="http://schemas.microsoft.com/office/powerpoint/2010/main" val="1761712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34638"/>
            <a:ext cx="11359487" cy="813183"/>
          </a:xfrm>
        </p:spPr>
        <p:txBody>
          <a:bodyPr>
            <a:normAutofit/>
          </a:bodyPr>
          <a:lstStyle/>
          <a:p>
            <a:r>
              <a:rPr lang="en-US" sz="3600"/>
              <a:t>Data Limitation</a:t>
            </a:r>
          </a:p>
        </p:txBody>
      </p:sp>
      <p:sp>
        <p:nvSpPr>
          <p:cNvPr id="5" name="Content Placeholder 3">
            <a:extLst>
              <a:ext uri="{FF2B5EF4-FFF2-40B4-BE49-F238E27FC236}">
                <a16:creationId xmlns:a16="http://schemas.microsoft.com/office/drawing/2014/main" id="{D2D90CCB-627F-428C-B103-15961C84AD3E}"/>
              </a:ext>
            </a:extLst>
          </p:cNvPr>
          <p:cNvSpPr txBox="1">
            <a:spLocks/>
          </p:cNvSpPr>
          <p:nvPr/>
        </p:nvSpPr>
        <p:spPr>
          <a:xfrm>
            <a:off x="375313" y="1142563"/>
            <a:ext cx="11746173" cy="518685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050"/>
          </a:p>
        </p:txBody>
      </p:sp>
      <p:sp>
        <p:nvSpPr>
          <p:cNvPr id="4" name="TextBox 3">
            <a:extLst>
              <a:ext uri="{FF2B5EF4-FFF2-40B4-BE49-F238E27FC236}">
                <a16:creationId xmlns:a16="http://schemas.microsoft.com/office/drawing/2014/main" id="{D36A6761-E5C9-FA08-2374-17BC81F9C54E}"/>
              </a:ext>
            </a:extLst>
          </p:cNvPr>
          <p:cNvSpPr txBox="1"/>
          <p:nvPr/>
        </p:nvSpPr>
        <p:spPr>
          <a:xfrm>
            <a:off x="375313" y="1251374"/>
            <a:ext cx="11602686" cy="4801314"/>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b="1"/>
              <a:t>Time Periods Provided: February 2010 – October 2012</a:t>
            </a:r>
          </a:p>
          <a:p>
            <a:pPr marL="742950" lvl="1" indent="-285750">
              <a:buFont typeface="Arial" panose="020B0604020202020204" pitchFamily="34" charset="0"/>
              <a:buChar char="•"/>
            </a:pPr>
            <a:r>
              <a:rPr lang="en-US"/>
              <a:t>The beginning of the dataset began in February due to Walmart's fiscal year beginning in February.</a:t>
            </a:r>
          </a:p>
          <a:p>
            <a:pPr marL="742950" lvl="1" indent="-285750">
              <a:buFont typeface="Arial" panose="020B0604020202020204" pitchFamily="34" charset="0"/>
              <a:buChar char="•"/>
            </a:pPr>
            <a:r>
              <a:rPr lang="en-US"/>
              <a:t>The dataset only had 2 years of Thanksgiving and Christmas sales due to ending in October 2012.</a:t>
            </a:r>
          </a:p>
          <a:p>
            <a:pPr marL="285750" indent="-285750">
              <a:buFont typeface="Arial" panose="020B0604020202020204" pitchFamily="34" charset="0"/>
              <a:buChar char="•"/>
            </a:pPr>
            <a:endParaRPr lang="en-US" b="1">
              <a:ea typeface="+mn-lt"/>
              <a:cs typeface="+mn-lt"/>
            </a:endParaRPr>
          </a:p>
          <a:p>
            <a:pPr marL="285750" indent="-285750">
              <a:buFont typeface="Arial" panose="020B0604020202020204" pitchFamily="34" charset="0"/>
              <a:buChar char="•"/>
            </a:pPr>
            <a:r>
              <a:rPr lang="en-US" b="1">
                <a:ea typeface="+mn-lt"/>
                <a:cs typeface="+mn-lt"/>
              </a:rPr>
              <a:t>Holiday outliers </a:t>
            </a:r>
            <a:endParaRPr lang="en-US" b="1"/>
          </a:p>
          <a:p>
            <a:pPr marL="742950" lvl="1" indent="-285750">
              <a:buFont typeface="Arial" panose="020B0604020202020204" pitchFamily="34" charset="0"/>
              <a:buChar char="•"/>
            </a:pPr>
            <a:r>
              <a:rPr lang="en-US"/>
              <a:t>Holidays may not fall on the same week number with several holidays not remaining on the same date every year (Superbowl, Labor Day, Thanksgiving)</a:t>
            </a:r>
          </a:p>
          <a:p>
            <a:pPr marL="285750" indent="-285750">
              <a:buFont typeface="Arial" panose="020B0604020202020204" pitchFamily="34" charset="0"/>
              <a:buChar char="•"/>
            </a:pPr>
            <a:endParaRPr lang="en-US" b="1"/>
          </a:p>
          <a:p>
            <a:pPr marL="285750" indent="-285750">
              <a:buFont typeface="Arial" panose="020B0604020202020204" pitchFamily="34" charset="0"/>
              <a:buChar char="•"/>
            </a:pPr>
            <a:r>
              <a:rPr lang="en-US" b="1"/>
              <a:t>Missing markdown values for 2010 and most of 2011</a:t>
            </a:r>
            <a:endParaRPr lang="en-US"/>
          </a:p>
          <a:p>
            <a:pPr marL="742950" lvl="1" indent="-285750">
              <a:buFont typeface="Arial" panose="020B0604020202020204" pitchFamily="34" charset="0"/>
              <a:buChar char="•"/>
            </a:pPr>
            <a:r>
              <a:rPr lang="en-US"/>
              <a:t>Markdowns were determined to have a significant impact on our predicted results.</a:t>
            </a:r>
          </a:p>
          <a:p>
            <a:pPr marL="742950" lvl="1" indent="-285750">
              <a:buFont typeface="Arial" panose="020B0604020202020204" pitchFamily="34" charset="0"/>
              <a:buChar char="•"/>
            </a:pPr>
            <a:r>
              <a:rPr lang="en-US"/>
              <a:t>No further information was provided as to what Markdowns pertained to and how they were determined.</a:t>
            </a:r>
          </a:p>
          <a:p>
            <a:pPr marL="285750" indent="-285750">
              <a:buFont typeface="Arial" panose="020B0604020202020204" pitchFamily="34" charset="0"/>
              <a:buChar char="•"/>
            </a:pPr>
            <a:endParaRPr lang="en-US" b="1"/>
          </a:p>
          <a:p>
            <a:pPr marL="285750" indent="-285750">
              <a:buFont typeface="Arial" panose="020B0604020202020204" pitchFamily="34" charset="0"/>
              <a:buChar char="•"/>
            </a:pPr>
            <a:r>
              <a:rPr lang="en-US" b="1"/>
              <a:t>Store location is unknown and model built with assumption that stores are from the same region.</a:t>
            </a:r>
            <a:endParaRPr lang="en-US"/>
          </a:p>
          <a:p>
            <a:pPr marL="742950" lvl="1" indent="-285750">
              <a:buFont typeface="Arial" panose="020B0604020202020204" pitchFamily="34" charset="0"/>
              <a:buChar char="•"/>
            </a:pPr>
            <a:r>
              <a:rPr lang="en-US"/>
              <a:t>No geographical data was provided to identify the location of stores to better understand demographic and census information for each store.</a:t>
            </a:r>
          </a:p>
          <a:p>
            <a:pPr lvl="1"/>
            <a:endParaRPr lang="en-US"/>
          </a:p>
          <a:p>
            <a:endParaRPr lang="en-US"/>
          </a:p>
        </p:txBody>
      </p:sp>
    </p:spTree>
    <p:extLst>
      <p:ext uri="{BB962C8B-B14F-4D97-AF65-F5344CB8AC3E}">
        <p14:creationId xmlns:p14="http://schemas.microsoft.com/office/powerpoint/2010/main" val="1219133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33BC9-896E-7E39-CDF8-1203558D513E}"/>
              </a:ext>
            </a:extLst>
          </p:cNvPr>
          <p:cNvSpPr>
            <a:spLocks noGrp="1"/>
          </p:cNvSpPr>
          <p:nvPr>
            <p:ph type="title"/>
          </p:nvPr>
        </p:nvSpPr>
        <p:spPr>
          <a:xfrm>
            <a:off x="609600" y="166638"/>
            <a:ext cx="10972800" cy="1143000"/>
          </a:xfrm>
        </p:spPr>
        <p:txBody>
          <a:bodyPr/>
          <a:lstStyle/>
          <a:p>
            <a:r>
              <a:rPr lang="en-US" sz="3600">
                <a:ea typeface="+mj-lt"/>
                <a:cs typeface="+mj-lt"/>
              </a:rPr>
              <a:t>Data Limitation (continued)</a:t>
            </a:r>
            <a:endParaRPr lang="en-US" sz="3600" b="0">
              <a:ea typeface="+mj-lt"/>
              <a:cs typeface="+mj-lt"/>
            </a:endParaRPr>
          </a:p>
        </p:txBody>
      </p:sp>
      <p:sp>
        <p:nvSpPr>
          <p:cNvPr id="3" name="Content Placeholder 2">
            <a:extLst>
              <a:ext uri="{FF2B5EF4-FFF2-40B4-BE49-F238E27FC236}">
                <a16:creationId xmlns:a16="http://schemas.microsoft.com/office/drawing/2014/main" id="{AE758065-86CF-57A9-DB48-4F520D2FE1D3}"/>
              </a:ext>
            </a:extLst>
          </p:cNvPr>
          <p:cNvSpPr>
            <a:spLocks noGrp="1"/>
          </p:cNvSpPr>
          <p:nvPr>
            <p:ph idx="1"/>
          </p:nvPr>
        </p:nvSpPr>
        <p:spPr/>
        <p:txBody>
          <a:bodyPr vert="horz" lIns="91440" tIns="45720" rIns="91440" bIns="45720" rtlCol="0" anchor="t">
            <a:normAutofit/>
          </a:bodyPr>
          <a:lstStyle/>
          <a:p>
            <a:pPr marL="285750" indent="-285750">
              <a:spcBef>
                <a:spcPts val="0"/>
              </a:spcBef>
              <a:buFont typeface="Arial,Sans-Serif" pitchFamily="34" charset="0"/>
            </a:pPr>
            <a:r>
              <a:rPr lang="en-US" sz="1800" b="1">
                <a:solidFill>
                  <a:srgbClr val="000000"/>
                </a:solidFill>
                <a:latin typeface="Arial"/>
                <a:cs typeface="Arial"/>
              </a:rPr>
              <a:t>Departments were not identified (however we found a list that identified most of them) and were dropped from our analysis.  </a:t>
            </a:r>
            <a:endParaRPr lang="en-US" sz="1800">
              <a:solidFill>
                <a:srgbClr val="000000"/>
              </a:solidFill>
              <a:latin typeface="Arial"/>
              <a:cs typeface="Arial"/>
            </a:endParaRPr>
          </a:p>
          <a:p>
            <a:pPr lvl="1">
              <a:spcBef>
                <a:spcPts val="0"/>
              </a:spcBef>
              <a:buFont typeface="Arial,Sans-Serif" pitchFamily="34" charset="0"/>
            </a:pPr>
            <a:r>
              <a:rPr lang="en-US" sz="1800">
                <a:solidFill>
                  <a:srgbClr val="000000"/>
                </a:solidFill>
                <a:latin typeface="Arial"/>
                <a:cs typeface="Arial"/>
              </a:rPr>
              <a:t>The ability to utilize sales by department could have led to a better forecasting model and better predictions at varying times of the year for each department.</a:t>
            </a:r>
          </a:p>
          <a:p>
            <a:pPr marL="285750" indent="-285750">
              <a:spcBef>
                <a:spcPts val="0"/>
              </a:spcBef>
              <a:buFont typeface="Arial,Sans-Serif" pitchFamily="34" charset="0"/>
            </a:pPr>
            <a:endParaRPr lang="en-US" sz="1800" b="1">
              <a:solidFill>
                <a:srgbClr val="000000"/>
              </a:solidFill>
              <a:latin typeface="Arial"/>
              <a:cs typeface="Arial"/>
            </a:endParaRPr>
          </a:p>
          <a:p>
            <a:pPr marL="285750" indent="-285750">
              <a:spcBef>
                <a:spcPts val="0"/>
              </a:spcBef>
              <a:buFont typeface="Arial,Sans-Serif" pitchFamily="34" charset="0"/>
            </a:pPr>
            <a:r>
              <a:rPr lang="en-US" sz="1800" b="1">
                <a:solidFill>
                  <a:srgbClr val="000000"/>
                </a:solidFill>
                <a:latin typeface="Arial"/>
                <a:cs typeface="Arial"/>
              </a:rPr>
              <a:t>Length of operation for each store</a:t>
            </a:r>
            <a:endParaRPr lang="en-US" sz="1800">
              <a:solidFill>
                <a:srgbClr val="000000"/>
              </a:solidFill>
              <a:latin typeface="Arial"/>
              <a:cs typeface="Arial"/>
            </a:endParaRPr>
          </a:p>
          <a:p>
            <a:pPr lvl="1">
              <a:spcBef>
                <a:spcPts val="0"/>
              </a:spcBef>
              <a:buFont typeface="Arial,Sans-Serif" pitchFamily="34" charset="0"/>
            </a:pPr>
            <a:r>
              <a:rPr lang="en-US" sz="1800">
                <a:solidFill>
                  <a:srgbClr val="000000"/>
                </a:solidFill>
                <a:latin typeface="Arial"/>
                <a:cs typeface="Arial"/>
              </a:rPr>
              <a:t>How long each store has been open would be important to note in a forecasting model as new locations may not perform as well, or may perform better than, existing locations due to other factors.</a:t>
            </a:r>
          </a:p>
          <a:p>
            <a:endParaRPr lang="en-US"/>
          </a:p>
        </p:txBody>
      </p:sp>
    </p:spTree>
    <p:extLst>
      <p:ext uri="{BB962C8B-B14F-4D97-AF65-F5344CB8AC3E}">
        <p14:creationId xmlns:p14="http://schemas.microsoft.com/office/powerpoint/2010/main" val="533673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92227" y="2165867"/>
            <a:ext cx="10972800" cy="1143000"/>
          </a:xfrm>
          <a:prstGeom prst="rect">
            <a:avLst/>
          </a:prstGeom>
        </p:spPr>
        <p:txBody>
          <a:bodyPr lIns="91440" tIns="45720" rIns="91440" bIns="45720" anchor="t">
            <a:normAutofit/>
          </a:bodyPr>
          <a:lstStyle/>
          <a:p>
            <a:pPr algn="ctr"/>
            <a:r>
              <a:rPr lang="en-US" sz="6600" b="1"/>
              <a:t>Questions?</a:t>
            </a:r>
            <a:endParaRPr lang="en-US" b="1"/>
          </a:p>
        </p:txBody>
      </p:sp>
      <p:sp>
        <p:nvSpPr>
          <p:cNvPr id="5" name="Content Placeholder 3">
            <a:extLst>
              <a:ext uri="{FF2B5EF4-FFF2-40B4-BE49-F238E27FC236}">
                <a16:creationId xmlns:a16="http://schemas.microsoft.com/office/drawing/2014/main" id="{D2D90CCB-627F-428C-B103-15961C84AD3E}"/>
              </a:ext>
            </a:extLst>
          </p:cNvPr>
          <p:cNvSpPr txBox="1">
            <a:spLocks/>
          </p:cNvSpPr>
          <p:nvPr/>
        </p:nvSpPr>
        <p:spPr>
          <a:xfrm>
            <a:off x="375313" y="1142563"/>
            <a:ext cx="11746173" cy="518685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050"/>
          </a:p>
        </p:txBody>
      </p:sp>
    </p:spTree>
    <p:extLst>
      <p:ext uri="{BB962C8B-B14F-4D97-AF65-F5344CB8AC3E}">
        <p14:creationId xmlns:p14="http://schemas.microsoft.com/office/powerpoint/2010/main" val="3013894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1921875"/>
            <a:ext cx="6268872" cy="2140459"/>
          </a:xfrm>
        </p:spPr>
        <p:txBody>
          <a:bodyPr/>
          <a:lstStyle/>
          <a:p>
            <a:pPr>
              <a:lnSpc>
                <a:spcPct val="100000"/>
              </a:lnSpc>
            </a:pPr>
            <a:r>
              <a:rPr lang="en-US" sz="9600">
                <a:solidFill>
                  <a:srgbClr val="FFC000"/>
                </a:solidFill>
              </a:rPr>
              <a:t>Thank you</a:t>
            </a:r>
            <a:br>
              <a:rPr lang="en-US" sz="3600">
                <a:solidFill>
                  <a:srgbClr val="FFC000"/>
                </a:solidFill>
              </a:rPr>
            </a:br>
            <a:br>
              <a:rPr lang="en-US" sz="3600"/>
            </a:br>
            <a:br>
              <a:rPr lang="en-US" sz="3600"/>
            </a:br>
            <a:endParaRPr lang="en-US" sz="3200"/>
          </a:p>
        </p:txBody>
      </p:sp>
    </p:spTree>
    <p:extLst>
      <p:ext uri="{BB962C8B-B14F-4D97-AF65-F5344CB8AC3E}">
        <p14:creationId xmlns:p14="http://schemas.microsoft.com/office/powerpoint/2010/main" val="1899187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274638"/>
            <a:ext cx="11359487" cy="813183"/>
          </a:xfrm>
        </p:spPr>
        <p:txBody>
          <a:bodyPr>
            <a:normAutofit/>
          </a:bodyPr>
          <a:lstStyle/>
          <a:p>
            <a:r>
              <a:rPr lang="en-US" sz="3600"/>
              <a:t>Data Set </a:t>
            </a:r>
          </a:p>
        </p:txBody>
      </p:sp>
      <p:sp>
        <p:nvSpPr>
          <p:cNvPr id="5" name="Content Placeholder 3">
            <a:extLst>
              <a:ext uri="{FF2B5EF4-FFF2-40B4-BE49-F238E27FC236}">
                <a16:creationId xmlns:a16="http://schemas.microsoft.com/office/drawing/2014/main" id="{D2D90CCB-627F-428C-B103-15961C84AD3E}"/>
              </a:ext>
            </a:extLst>
          </p:cNvPr>
          <p:cNvSpPr txBox="1">
            <a:spLocks/>
          </p:cNvSpPr>
          <p:nvPr/>
        </p:nvSpPr>
        <p:spPr>
          <a:xfrm>
            <a:off x="375313" y="1142563"/>
            <a:ext cx="11746173" cy="518685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050"/>
          </a:p>
        </p:txBody>
      </p:sp>
      <p:sp>
        <p:nvSpPr>
          <p:cNvPr id="4" name="TextBox 3">
            <a:extLst>
              <a:ext uri="{FF2B5EF4-FFF2-40B4-BE49-F238E27FC236}">
                <a16:creationId xmlns:a16="http://schemas.microsoft.com/office/drawing/2014/main" id="{9283E8CE-CD42-8429-616A-291B643925B7}"/>
              </a:ext>
            </a:extLst>
          </p:cNvPr>
          <p:cNvSpPr txBox="1"/>
          <p:nvPr/>
        </p:nvSpPr>
        <p:spPr>
          <a:xfrm>
            <a:off x="461319" y="1298657"/>
            <a:ext cx="4967416" cy="369332"/>
          </a:xfrm>
          <a:prstGeom prst="rect">
            <a:avLst/>
          </a:prstGeom>
          <a:noFill/>
        </p:spPr>
        <p:txBody>
          <a:bodyPr wrap="square">
            <a:spAutoFit/>
          </a:bodyPr>
          <a:lstStyle/>
          <a:p>
            <a:r>
              <a:rPr lang="en-US" b="0" i="0">
                <a:solidFill>
                  <a:srgbClr val="1F2328"/>
                </a:solidFill>
                <a:effectLst/>
                <a:latin typeface="-apple-system"/>
              </a:rPr>
              <a:t>Data Source: </a:t>
            </a:r>
            <a:r>
              <a:rPr lang="en-US">
                <a:hlinkClick r:id="rId2"/>
              </a:rPr>
              <a:t>Walmart Cleaned Data | Kaggle</a:t>
            </a:r>
            <a:endParaRPr lang="en-US"/>
          </a:p>
        </p:txBody>
      </p:sp>
      <p:sp>
        <p:nvSpPr>
          <p:cNvPr id="8" name="TextBox 7">
            <a:extLst>
              <a:ext uri="{FF2B5EF4-FFF2-40B4-BE49-F238E27FC236}">
                <a16:creationId xmlns:a16="http://schemas.microsoft.com/office/drawing/2014/main" id="{AD2A2187-00FD-8A2C-7970-3D376F11FC86}"/>
              </a:ext>
            </a:extLst>
          </p:cNvPr>
          <p:cNvSpPr txBox="1"/>
          <p:nvPr/>
        </p:nvSpPr>
        <p:spPr>
          <a:xfrm>
            <a:off x="6098132" y="2321234"/>
            <a:ext cx="5870953" cy="1477328"/>
          </a:xfrm>
          <a:prstGeom prst="rect">
            <a:avLst/>
          </a:prstGeom>
          <a:noFill/>
        </p:spPr>
        <p:txBody>
          <a:bodyPr wrap="square" lIns="91440" tIns="45720" rIns="91440" bIns="45720" rtlCol="0" anchor="t">
            <a:spAutoFit/>
          </a:bodyPr>
          <a:lstStyle/>
          <a:p>
            <a:r>
              <a:rPr lang="en-US" b="1"/>
              <a:t>Data Requirements </a:t>
            </a:r>
          </a:p>
          <a:p>
            <a:pPr marL="285750" indent="-285750">
              <a:buFont typeface="Arial" panose="020B0604020202020204" pitchFamily="34" charset="0"/>
              <a:buChar char="•"/>
            </a:pPr>
            <a:r>
              <a:rPr lang="en-US"/>
              <a:t>Sales related data to predict potential future revenues</a:t>
            </a:r>
          </a:p>
          <a:p>
            <a:pPr marL="285750" indent="-285750">
              <a:buFont typeface="Arial" panose="020B0604020202020204" pitchFamily="34" charset="0"/>
              <a:buChar char="•"/>
            </a:pPr>
            <a:r>
              <a:rPr lang="en-US"/>
              <a:t>Data over time to learn its trends</a:t>
            </a:r>
          </a:p>
          <a:p>
            <a:pPr marL="285750" indent="-285750">
              <a:buFont typeface="Arial" panose="020B0604020202020204" pitchFamily="34" charset="0"/>
              <a:buChar char="•"/>
            </a:pPr>
            <a:r>
              <a:rPr lang="en-US"/>
              <a:t>Varying attributes that impacts trends</a:t>
            </a:r>
          </a:p>
          <a:p>
            <a:pPr marL="285750" indent="-285750">
              <a:buFont typeface="Arial" panose="020B0604020202020204" pitchFamily="34" charset="0"/>
              <a:buChar char="•"/>
            </a:pPr>
            <a:endParaRPr lang="en-US"/>
          </a:p>
        </p:txBody>
      </p:sp>
      <p:pic>
        <p:nvPicPr>
          <p:cNvPr id="10" name="Picture 9">
            <a:extLst>
              <a:ext uri="{FF2B5EF4-FFF2-40B4-BE49-F238E27FC236}">
                <a16:creationId xmlns:a16="http://schemas.microsoft.com/office/drawing/2014/main" id="{A4569488-0872-96ED-141E-82875D61FA99}"/>
              </a:ext>
            </a:extLst>
          </p:cNvPr>
          <p:cNvPicPr>
            <a:picLocks noChangeAspect="1"/>
          </p:cNvPicPr>
          <p:nvPr/>
        </p:nvPicPr>
        <p:blipFill>
          <a:blip r:embed="rId3"/>
          <a:stretch>
            <a:fillRect/>
          </a:stretch>
        </p:blipFill>
        <p:spPr>
          <a:xfrm>
            <a:off x="356705" y="1979388"/>
            <a:ext cx="5336159" cy="3579955"/>
          </a:xfrm>
          <a:prstGeom prst="rect">
            <a:avLst/>
          </a:prstGeom>
        </p:spPr>
      </p:pic>
      <p:sp>
        <p:nvSpPr>
          <p:cNvPr id="11" name="TextBox 10">
            <a:extLst>
              <a:ext uri="{FF2B5EF4-FFF2-40B4-BE49-F238E27FC236}">
                <a16:creationId xmlns:a16="http://schemas.microsoft.com/office/drawing/2014/main" id="{6ED9D0D9-43BF-D9AD-5D4F-4D568864E583}"/>
              </a:ext>
            </a:extLst>
          </p:cNvPr>
          <p:cNvSpPr txBox="1"/>
          <p:nvPr/>
        </p:nvSpPr>
        <p:spPr>
          <a:xfrm>
            <a:off x="6110855" y="4050787"/>
            <a:ext cx="5170705" cy="1200329"/>
          </a:xfrm>
          <a:prstGeom prst="rect">
            <a:avLst/>
          </a:prstGeom>
          <a:noFill/>
        </p:spPr>
        <p:txBody>
          <a:bodyPr wrap="square" lIns="91440" tIns="45720" rIns="91440" bIns="45720" rtlCol="0" anchor="t">
            <a:spAutoFit/>
          </a:bodyPr>
          <a:lstStyle/>
          <a:p>
            <a:r>
              <a:rPr lang="en-US" b="1"/>
              <a:t>Store Types</a:t>
            </a:r>
          </a:p>
          <a:p>
            <a:pPr marL="285750" indent="-285750">
              <a:buFont typeface="Arial" panose="020B0604020202020204" pitchFamily="34" charset="0"/>
              <a:buChar char="•"/>
            </a:pPr>
            <a:r>
              <a:rPr lang="en-US"/>
              <a:t>Type 1: Walmart Discount Store</a:t>
            </a:r>
          </a:p>
          <a:p>
            <a:pPr marL="285750" indent="-285750">
              <a:buFont typeface="Arial" panose="020B0604020202020204" pitchFamily="34" charset="0"/>
              <a:buChar char="•"/>
            </a:pPr>
            <a:r>
              <a:rPr lang="en-US"/>
              <a:t>Type 2: Walmart Neighborhood Store</a:t>
            </a:r>
          </a:p>
          <a:p>
            <a:pPr marL="285750" indent="-285750">
              <a:buFont typeface="Arial" panose="020B0604020202020204" pitchFamily="34" charset="0"/>
              <a:buChar char="•"/>
            </a:pPr>
            <a:r>
              <a:rPr lang="en-US"/>
              <a:t>Type 3: Walmart Supercenters</a:t>
            </a:r>
          </a:p>
        </p:txBody>
      </p:sp>
    </p:spTree>
    <p:extLst>
      <p:ext uri="{BB962C8B-B14F-4D97-AF65-F5344CB8AC3E}">
        <p14:creationId xmlns:p14="http://schemas.microsoft.com/office/powerpoint/2010/main" val="2055110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7C171-EBFC-83A4-B39C-58BC67F1600A}"/>
              </a:ext>
            </a:extLst>
          </p:cNvPr>
          <p:cNvSpPr>
            <a:spLocks noGrp="1"/>
          </p:cNvSpPr>
          <p:nvPr>
            <p:ph type="title"/>
          </p:nvPr>
        </p:nvSpPr>
        <p:spPr/>
        <p:txBody>
          <a:bodyPr>
            <a:normAutofit/>
          </a:bodyPr>
          <a:lstStyle/>
          <a:p>
            <a:r>
              <a:rPr lang="en-US" sz="3600"/>
              <a:t>Objective</a:t>
            </a:r>
          </a:p>
        </p:txBody>
      </p:sp>
      <p:sp>
        <p:nvSpPr>
          <p:cNvPr id="3" name="Content Placeholder 2">
            <a:extLst>
              <a:ext uri="{FF2B5EF4-FFF2-40B4-BE49-F238E27FC236}">
                <a16:creationId xmlns:a16="http://schemas.microsoft.com/office/drawing/2014/main" id="{DACA0BE0-9B77-5CF9-DE57-0D054AB7C043}"/>
              </a:ext>
            </a:extLst>
          </p:cNvPr>
          <p:cNvSpPr>
            <a:spLocks noGrp="1"/>
          </p:cNvSpPr>
          <p:nvPr>
            <p:ph idx="1"/>
          </p:nvPr>
        </p:nvSpPr>
        <p:spPr>
          <a:xfrm>
            <a:off x="609600" y="1336200"/>
            <a:ext cx="10972800" cy="4525963"/>
          </a:xfrm>
        </p:spPr>
        <p:txBody>
          <a:bodyPr vert="horz" lIns="91440" tIns="45720" rIns="91440" bIns="45720" rtlCol="0" anchor="t">
            <a:normAutofit/>
          </a:bodyPr>
          <a:lstStyle/>
          <a:p>
            <a:r>
              <a:rPr lang="en-US" sz="2000">
                <a:solidFill>
                  <a:srgbClr val="000000"/>
                </a:solidFill>
                <a:ea typeface="+mn-lt"/>
                <a:cs typeface="+mn-lt"/>
              </a:rPr>
              <a:t>Our objective was to produce a model where sales could be forecast with a high degree of accuracy.</a:t>
            </a:r>
            <a:endParaRPr lang="en-US" sz="2000">
              <a:solidFill>
                <a:srgbClr val="1F497D"/>
              </a:solidFill>
              <a:ea typeface="+mn-lt"/>
              <a:cs typeface="+mn-lt"/>
            </a:endParaRPr>
          </a:p>
          <a:p>
            <a:endParaRPr lang="en-US" sz="1800">
              <a:solidFill>
                <a:srgbClr val="000000"/>
              </a:solidFill>
              <a:ea typeface="+mn-lt"/>
              <a:cs typeface="+mn-lt"/>
            </a:endParaRPr>
          </a:p>
          <a:p>
            <a:r>
              <a:rPr lang="en-US" sz="2000">
                <a:solidFill>
                  <a:srgbClr val="000000"/>
                </a:solidFill>
                <a:ea typeface="+mn-lt"/>
                <a:cs typeface="+mn-lt"/>
              </a:rPr>
              <a:t>Accurate sales forecasting has many benefits for the stakeholder, including:</a:t>
            </a:r>
          </a:p>
          <a:p>
            <a:pPr lvl="1"/>
            <a:r>
              <a:rPr lang="en-US" sz="1800">
                <a:solidFill>
                  <a:srgbClr val="000000"/>
                </a:solidFill>
                <a:ea typeface="+mn-lt"/>
                <a:cs typeface="+mn-lt"/>
              </a:rPr>
              <a:t>More informed planning regarding budgeting and resource allocation</a:t>
            </a:r>
          </a:p>
          <a:p>
            <a:pPr lvl="1"/>
            <a:r>
              <a:rPr lang="en-US" sz="1800">
                <a:solidFill>
                  <a:srgbClr val="000000"/>
                </a:solidFill>
                <a:ea typeface="+mn-lt"/>
                <a:cs typeface="+mn-lt"/>
              </a:rPr>
              <a:t>Increasing efficiency with proper inventory management, staffing, and production schedules</a:t>
            </a:r>
          </a:p>
          <a:p>
            <a:pPr lvl="1"/>
            <a:r>
              <a:rPr lang="en-US" sz="1800">
                <a:solidFill>
                  <a:srgbClr val="000000"/>
                </a:solidFill>
                <a:ea typeface="+mn-lt"/>
                <a:cs typeface="+mn-lt"/>
              </a:rPr>
              <a:t>Better decision making regarding pricing and marketing</a:t>
            </a:r>
          </a:p>
          <a:p>
            <a:pPr lvl="1"/>
            <a:r>
              <a:rPr lang="en-US" sz="1800">
                <a:solidFill>
                  <a:srgbClr val="000000"/>
                </a:solidFill>
                <a:ea typeface="+mn-lt"/>
                <a:cs typeface="+mn-lt"/>
              </a:rPr>
              <a:t>Understanding of cash flow cycles knowing when funds are to be received compared to when expenses need to be paid</a:t>
            </a:r>
          </a:p>
          <a:p>
            <a:pPr lvl="1"/>
            <a:r>
              <a:rPr lang="en-US" sz="1800">
                <a:solidFill>
                  <a:srgbClr val="000000"/>
                </a:solidFill>
                <a:ea typeface="+mn-lt"/>
                <a:cs typeface="+mn-lt"/>
              </a:rPr>
              <a:t>Customer satisfaction by having the products and services customers are looking for when they need them</a:t>
            </a:r>
          </a:p>
          <a:p>
            <a:endParaRPr lang="en-US" sz="1800">
              <a:solidFill>
                <a:srgbClr val="000000"/>
              </a:solidFill>
              <a:ea typeface="+mn-lt"/>
              <a:cs typeface="+mn-lt"/>
            </a:endParaRPr>
          </a:p>
          <a:p>
            <a:r>
              <a:rPr lang="en-US" sz="2000">
                <a:solidFill>
                  <a:srgbClr val="000000"/>
                </a:solidFill>
                <a:ea typeface="+mn-lt"/>
                <a:cs typeface="+mn-lt"/>
              </a:rPr>
              <a:t>All of these benefits help to keep the stakeholder competitive in the marketplace as well as maximize their profitability.</a:t>
            </a:r>
            <a:endParaRPr lang="en-US" sz="2000">
              <a:solidFill>
                <a:srgbClr val="000000"/>
              </a:solidFill>
            </a:endParaRPr>
          </a:p>
        </p:txBody>
      </p:sp>
    </p:spTree>
    <p:extLst>
      <p:ext uri="{BB962C8B-B14F-4D97-AF65-F5344CB8AC3E}">
        <p14:creationId xmlns:p14="http://schemas.microsoft.com/office/powerpoint/2010/main" val="274151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descr="Chart, histogram&#10;&#10;Description automatically generated">
            <a:extLst>
              <a:ext uri="{FF2B5EF4-FFF2-40B4-BE49-F238E27FC236}">
                <a16:creationId xmlns:a16="http://schemas.microsoft.com/office/drawing/2014/main" id="{DC08253D-C986-1A69-0823-D5FB47444F7F}"/>
              </a:ext>
            </a:extLst>
          </p:cNvPr>
          <p:cNvPicPr>
            <a:picLocks noChangeAspect="1"/>
          </p:cNvPicPr>
          <p:nvPr/>
        </p:nvPicPr>
        <p:blipFill>
          <a:blip r:embed="rId2"/>
          <a:stretch>
            <a:fillRect/>
          </a:stretch>
        </p:blipFill>
        <p:spPr>
          <a:xfrm>
            <a:off x="675702" y="3427275"/>
            <a:ext cx="5625945" cy="2776027"/>
          </a:xfrm>
          <a:prstGeom prst="rect">
            <a:avLst/>
          </a:prstGeom>
        </p:spPr>
      </p:pic>
      <p:sp>
        <p:nvSpPr>
          <p:cNvPr id="3" name="Title 2"/>
          <p:cNvSpPr>
            <a:spLocks noGrp="1"/>
          </p:cNvSpPr>
          <p:nvPr>
            <p:ph type="title"/>
          </p:nvPr>
        </p:nvSpPr>
        <p:spPr>
          <a:xfrm>
            <a:off x="609599" y="274638"/>
            <a:ext cx="11359487" cy="813183"/>
          </a:xfrm>
        </p:spPr>
        <p:txBody>
          <a:bodyPr>
            <a:normAutofit/>
          </a:bodyPr>
          <a:lstStyle/>
          <a:p>
            <a:r>
              <a:rPr lang="en-US" sz="3600"/>
              <a:t>ETL – Data Cleaning</a:t>
            </a:r>
            <a:endParaRPr lang="en-US"/>
          </a:p>
        </p:txBody>
      </p:sp>
      <p:sp>
        <p:nvSpPr>
          <p:cNvPr id="5" name="Content Placeholder 3">
            <a:extLst>
              <a:ext uri="{FF2B5EF4-FFF2-40B4-BE49-F238E27FC236}">
                <a16:creationId xmlns:a16="http://schemas.microsoft.com/office/drawing/2014/main" id="{D2D90CCB-627F-428C-B103-15961C84AD3E}"/>
              </a:ext>
            </a:extLst>
          </p:cNvPr>
          <p:cNvSpPr txBox="1">
            <a:spLocks/>
          </p:cNvSpPr>
          <p:nvPr/>
        </p:nvSpPr>
        <p:spPr>
          <a:xfrm>
            <a:off x="375313" y="1142563"/>
            <a:ext cx="11746173" cy="518685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050"/>
          </a:p>
        </p:txBody>
      </p:sp>
      <p:sp>
        <p:nvSpPr>
          <p:cNvPr id="8" name="TextBox 7">
            <a:extLst>
              <a:ext uri="{FF2B5EF4-FFF2-40B4-BE49-F238E27FC236}">
                <a16:creationId xmlns:a16="http://schemas.microsoft.com/office/drawing/2014/main" id="{D2EA1E87-6F6B-8D70-4CCB-201ABA863BC4}"/>
              </a:ext>
            </a:extLst>
          </p:cNvPr>
          <p:cNvSpPr txBox="1"/>
          <p:nvPr/>
        </p:nvSpPr>
        <p:spPr>
          <a:xfrm>
            <a:off x="605927" y="1083325"/>
            <a:ext cx="11290452"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cs typeface="Arial"/>
              </a:rPr>
              <a:t>Several modifications were initially made to our dataset including: </a:t>
            </a:r>
            <a:endParaRPr lang="en-US"/>
          </a:p>
          <a:p>
            <a:endParaRPr lang="en-US"/>
          </a:p>
          <a:p>
            <a:pPr marL="285750" indent="-285750">
              <a:buFont typeface="Arial"/>
              <a:buChar char="•"/>
            </a:pPr>
            <a:r>
              <a:rPr lang="en-US">
                <a:latin typeface="Arial"/>
                <a:cs typeface="Arial"/>
              </a:rPr>
              <a:t>Addition of a 'Week of Year' column to identify specific weeks that could be compared year over year as dates change.   </a:t>
            </a:r>
            <a:endParaRPr lang="en-US">
              <a:latin typeface="Bogle"/>
              <a:cs typeface="Arial"/>
            </a:endParaRPr>
          </a:p>
          <a:p>
            <a:pPr marL="285750" indent="-285750">
              <a:buFont typeface="Arial"/>
              <a:buChar char="•"/>
            </a:pPr>
            <a:r>
              <a:rPr lang="en-US">
                <a:latin typeface="Arial"/>
                <a:cs typeface="Arial"/>
              </a:rPr>
              <a:t>The department column was removed to allow for sales to be summed by year and week of year.</a:t>
            </a:r>
          </a:p>
          <a:p>
            <a:pPr marL="285750" indent="-285750">
              <a:buFont typeface="Arial"/>
              <a:buChar char="•"/>
            </a:pPr>
            <a:r>
              <a:rPr lang="en-US">
                <a:latin typeface="Arial"/>
                <a:cs typeface="Arial"/>
              </a:rPr>
              <a:t>Identification of specific holidays including the Superbowl, Labor Day, Thanksgiving, and Christmas.  These holidays were identified by our dataset as holidays in a single '</a:t>
            </a:r>
            <a:r>
              <a:rPr lang="en-US" err="1">
                <a:latin typeface="Arial"/>
                <a:cs typeface="Arial"/>
              </a:rPr>
              <a:t>IsHoliday</a:t>
            </a:r>
            <a:r>
              <a:rPr lang="en-US">
                <a:latin typeface="Arial"/>
                <a:cs typeface="Arial"/>
              </a:rPr>
              <a:t>' column.  We decided that separating out the holidays to identify further trends was important. </a:t>
            </a:r>
            <a:endParaRPr lang="en-US"/>
          </a:p>
        </p:txBody>
      </p:sp>
      <p:sp>
        <p:nvSpPr>
          <p:cNvPr id="11" name="TextBox 10">
            <a:extLst>
              <a:ext uri="{FF2B5EF4-FFF2-40B4-BE49-F238E27FC236}">
                <a16:creationId xmlns:a16="http://schemas.microsoft.com/office/drawing/2014/main" id="{CAFBF8DC-5324-C191-0D73-86F8F59FD870}"/>
              </a:ext>
            </a:extLst>
          </p:cNvPr>
          <p:cNvSpPr txBox="1"/>
          <p:nvPr/>
        </p:nvSpPr>
        <p:spPr>
          <a:xfrm>
            <a:off x="6747831" y="4039517"/>
            <a:ext cx="512284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Arial"/>
                <a:cs typeface="Arial"/>
              </a:rPr>
              <a:t>The initial graphing of the data showed a </a:t>
            </a:r>
            <a:endParaRPr lang="en-US"/>
          </a:p>
          <a:p>
            <a:r>
              <a:rPr lang="en-US">
                <a:latin typeface="Arial"/>
                <a:cs typeface="Arial"/>
              </a:rPr>
              <a:t>concentration in sales during holiday seasons,</a:t>
            </a:r>
          </a:p>
          <a:p>
            <a:r>
              <a:rPr lang="en-US">
                <a:ea typeface="+mn-lt"/>
                <a:cs typeface="+mn-lt"/>
              </a:rPr>
              <a:t>most notably Thanksgiving and Christmas.</a:t>
            </a:r>
            <a:endParaRPr lang="en-US"/>
          </a:p>
        </p:txBody>
      </p:sp>
    </p:spTree>
    <p:extLst>
      <p:ext uri="{BB962C8B-B14F-4D97-AF65-F5344CB8AC3E}">
        <p14:creationId xmlns:p14="http://schemas.microsoft.com/office/powerpoint/2010/main" val="3269854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Chart, scatter chart&#10;&#10;Description automatically generated">
            <a:extLst>
              <a:ext uri="{FF2B5EF4-FFF2-40B4-BE49-F238E27FC236}">
                <a16:creationId xmlns:a16="http://schemas.microsoft.com/office/drawing/2014/main" id="{95A70F4C-895B-D981-1FF9-59BE7C2429E5}"/>
              </a:ext>
            </a:extLst>
          </p:cNvPr>
          <p:cNvPicPr>
            <a:picLocks noChangeAspect="1"/>
          </p:cNvPicPr>
          <p:nvPr/>
        </p:nvPicPr>
        <p:blipFill>
          <a:blip r:embed="rId2"/>
          <a:stretch>
            <a:fillRect/>
          </a:stretch>
        </p:blipFill>
        <p:spPr>
          <a:xfrm>
            <a:off x="840955" y="2952163"/>
            <a:ext cx="4946573" cy="3138685"/>
          </a:xfrm>
          <a:prstGeom prst="rect">
            <a:avLst/>
          </a:prstGeom>
        </p:spPr>
      </p:pic>
      <p:pic>
        <p:nvPicPr>
          <p:cNvPr id="7" name="Picture 7" descr="Chart, scatter chart&#10;&#10;Description automatically generated">
            <a:extLst>
              <a:ext uri="{FF2B5EF4-FFF2-40B4-BE49-F238E27FC236}">
                <a16:creationId xmlns:a16="http://schemas.microsoft.com/office/drawing/2014/main" id="{12646F01-D89F-AE76-6323-D8E1AEB644DA}"/>
              </a:ext>
            </a:extLst>
          </p:cNvPr>
          <p:cNvPicPr>
            <a:picLocks noChangeAspect="1"/>
          </p:cNvPicPr>
          <p:nvPr/>
        </p:nvPicPr>
        <p:blipFill>
          <a:blip r:embed="rId3"/>
          <a:stretch>
            <a:fillRect/>
          </a:stretch>
        </p:blipFill>
        <p:spPr>
          <a:xfrm>
            <a:off x="6542182" y="2926741"/>
            <a:ext cx="5047562" cy="3161986"/>
          </a:xfrm>
          <a:prstGeom prst="rect">
            <a:avLst/>
          </a:prstGeom>
        </p:spPr>
      </p:pic>
      <p:sp>
        <p:nvSpPr>
          <p:cNvPr id="3" name="Title 2"/>
          <p:cNvSpPr>
            <a:spLocks noGrp="1"/>
          </p:cNvSpPr>
          <p:nvPr>
            <p:ph type="title"/>
          </p:nvPr>
        </p:nvSpPr>
        <p:spPr>
          <a:xfrm>
            <a:off x="609599" y="274638"/>
            <a:ext cx="11359487" cy="813183"/>
          </a:xfrm>
        </p:spPr>
        <p:txBody>
          <a:bodyPr>
            <a:normAutofit/>
          </a:bodyPr>
          <a:lstStyle/>
          <a:p>
            <a:pPr algn="ctr"/>
            <a:r>
              <a:rPr lang="en-US" sz="3600"/>
              <a:t>Machine Learning - </a:t>
            </a:r>
            <a:r>
              <a:rPr lang="en-US" sz="3600">
                <a:ea typeface="+mj-lt"/>
                <a:cs typeface="+mj-lt"/>
              </a:rPr>
              <a:t>Polynomial</a:t>
            </a:r>
            <a:r>
              <a:rPr lang="en-US" sz="3600"/>
              <a:t> Regression</a:t>
            </a:r>
            <a:endParaRPr lang="en-US"/>
          </a:p>
        </p:txBody>
      </p:sp>
      <p:sp>
        <p:nvSpPr>
          <p:cNvPr id="5" name="Content Placeholder 3">
            <a:extLst>
              <a:ext uri="{FF2B5EF4-FFF2-40B4-BE49-F238E27FC236}">
                <a16:creationId xmlns:a16="http://schemas.microsoft.com/office/drawing/2014/main" id="{D2D90CCB-627F-428C-B103-15961C84AD3E}"/>
              </a:ext>
            </a:extLst>
          </p:cNvPr>
          <p:cNvSpPr txBox="1">
            <a:spLocks/>
          </p:cNvSpPr>
          <p:nvPr/>
        </p:nvSpPr>
        <p:spPr>
          <a:xfrm>
            <a:off x="375313" y="1142563"/>
            <a:ext cx="11746173" cy="518685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050"/>
          </a:p>
        </p:txBody>
      </p:sp>
      <p:sp>
        <p:nvSpPr>
          <p:cNvPr id="2" name="TextBox 1">
            <a:extLst>
              <a:ext uri="{FF2B5EF4-FFF2-40B4-BE49-F238E27FC236}">
                <a16:creationId xmlns:a16="http://schemas.microsoft.com/office/drawing/2014/main" id="{B441D27F-0DC1-44ED-E751-60E0D513E461}"/>
              </a:ext>
            </a:extLst>
          </p:cNvPr>
          <p:cNvSpPr txBox="1"/>
          <p:nvPr/>
        </p:nvSpPr>
        <p:spPr>
          <a:xfrm>
            <a:off x="718868" y="1000526"/>
            <a:ext cx="10981425" cy="25391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500">
                <a:ea typeface="+mn-lt"/>
                <a:cs typeface="+mn-lt"/>
              </a:rPr>
              <a:t>Our first attempt (bottom left) we tried predicting Weekly Sales vs Week of Year for Store #1 using a polynomial regression model with underperforming results:</a:t>
            </a:r>
            <a:endParaRPr lang="en-US" sz="1500"/>
          </a:p>
          <a:p>
            <a:pPr marL="742950" lvl="1" indent="-285750">
              <a:buFont typeface="Arial"/>
              <a:buChar char="•"/>
            </a:pPr>
            <a:r>
              <a:rPr lang="en-US" sz="1500">
                <a:latin typeface="Arial"/>
                <a:ea typeface="+mn-lt"/>
                <a:cs typeface="Arial"/>
              </a:rPr>
              <a:t>R</a:t>
            </a:r>
            <a:r>
              <a:rPr lang="en-US" sz="1500" baseline="30000">
                <a:ea typeface="+mn-lt"/>
                <a:cs typeface="+mn-lt"/>
              </a:rPr>
              <a:t>2</a:t>
            </a:r>
            <a:r>
              <a:rPr lang="en-US" sz="1500">
                <a:ea typeface="+mn-lt"/>
                <a:cs typeface="+mn-lt"/>
              </a:rPr>
              <a:t> results were 0.41 and an RMSE of about $125k</a:t>
            </a:r>
            <a:endParaRPr lang="en-US" sz="1500">
              <a:ea typeface="+mn-lt"/>
              <a:cs typeface="Arial"/>
            </a:endParaRPr>
          </a:p>
          <a:p>
            <a:pPr marL="285750" indent="-285750">
              <a:buFont typeface="Arial"/>
              <a:buChar char="•"/>
            </a:pPr>
            <a:r>
              <a:rPr lang="en-US" sz="1500">
                <a:ea typeface="+mn-lt"/>
                <a:cs typeface="+mn-lt"/>
              </a:rPr>
              <a:t>Our second attempt (bottom right) we tried predicting Weekly Sales vs Store Size for Store #1 using a polynomial regression model with similarly underperforming results: </a:t>
            </a:r>
          </a:p>
          <a:p>
            <a:pPr marL="742950" lvl="1" indent="-285750">
              <a:buFont typeface="Arial"/>
              <a:buChar char="•"/>
            </a:pPr>
            <a:r>
              <a:rPr lang="en-US" sz="1500">
                <a:latin typeface="Arial"/>
                <a:ea typeface="+mn-lt"/>
                <a:cs typeface="Arial"/>
              </a:rPr>
              <a:t>R</a:t>
            </a:r>
            <a:r>
              <a:rPr lang="en-US" sz="1500" baseline="30000">
                <a:ea typeface="+mn-lt"/>
                <a:cs typeface="+mn-lt"/>
              </a:rPr>
              <a:t>2</a:t>
            </a:r>
            <a:r>
              <a:rPr lang="en-US" sz="1500">
                <a:ea typeface="+mn-lt"/>
                <a:cs typeface="+mn-lt"/>
              </a:rPr>
              <a:t> results were 0.65 and an RMSE of about $50M</a:t>
            </a:r>
            <a:endParaRPr lang="en-US" sz="1500"/>
          </a:p>
          <a:p>
            <a:pPr marL="285750" indent="-285750">
              <a:buFont typeface="Arial"/>
              <a:buChar char="•"/>
            </a:pPr>
            <a:r>
              <a:rPr lang="en-US" sz="1500">
                <a:ea typeface="+mn-lt"/>
                <a:cs typeface="+mn-lt"/>
              </a:rPr>
              <a:t>Model was limited due to predicting on only two features at a time as well as predicting on one store out of the 45 in our dataset.</a:t>
            </a:r>
            <a:endParaRPr lang="en-US" sz="1500"/>
          </a:p>
          <a:p>
            <a:pPr marL="742950" lvl="1" indent="-285750">
              <a:buFont typeface="Arial"/>
              <a:buChar char="•"/>
            </a:pPr>
            <a:endParaRPr lang="en-US"/>
          </a:p>
          <a:p>
            <a:pPr marL="742950" lvl="1" indent="-285750">
              <a:buFont typeface="Arial"/>
              <a:buChar char="•"/>
            </a:pPr>
            <a:endParaRPr lang="en-US"/>
          </a:p>
          <a:p>
            <a:endParaRPr lang="en-US"/>
          </a:p>
        </p:txBody>
      </p:sp>
    </p:spTree>
    <p:extLst>
      <p:ext uri="{BB962C8B-B14F-4D97-AF65-F5344CB8AC3E}">
        <p14:creationId xmlns:p14="http://schemas.microsoft.com/office/powerpoint/2010/main" val="4278956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274638"/>
            <a:ext cx="11359487" cy="813183"/>
          </a:xfrm>
        </p:spPr>
        <p:txBody>
          <a:bodyPr>
            <a:normAutofit/>
          </a:bodyPr>
          <a:lstStyle/>
          <a:p>
            <a:r>
              <a:rPr lang="en-US" sz="3600"/>
              <a:t>Machine Learning – RandomForest Regression</a:t>
            </a:r>
          </a:p>
        </p:txBody>
      </p:sp>
      <p:sp>
        <p:nvSpPr>
          <p:cNvPr id="5" name="Content Placeholder 3">
            <a:extLst>
              <a:ext uri="{FF2B5EF4-FFF2-40B4-BE49-F238E27FC236}">
                <a16:creationId xmlns:a16="http://schemas.microsoft.com/office/drawing/2014/main" id="{D2D90CCB-627F-428C-B103-15961C84AD3E}"/>
              </a:ext>
            </a:extLst>
          </p:cNvPr>
          <p:cNvSpPr txBox="1">
            <a:spLocks/>
          </p:cNvSpPr>
          <p:nvPr/>
        </p:nvSpPr>
        <p:spPr>
          <a:xfrm>
            <a:off x="375313" y="1142563"/>
            <a:ext cx="11746173" cy="518685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050"/>
          </a:p>
        </p:txBody>
      </p:sp>
      <p:sp>
        <p:nvSpPr>
          <p:cNvPr id="2" name="TextBox 1">
            <a:extLst>
              <a:ext uri="{FF2B5EF4-FFF2-40B4-BE49-F238E27FC236}">
                <a16:creationId xmlns:a16="http://schemas.microsoft.com/office/drawing/2014/main" id="{179B5EBB-F4AB-8D4B-81B8-AFD30ED27D59}"/>
              </a:ext>
            </a:extLst>
          </p:cNvPr>
          <p:cNvSpPr txBox="1"/>
          <p:nvPr/>
        </p:nvSpPr>
        <p:spPr>
          <a:xfrm>
            <a:off x="706916" y="1184313"/>
            <a:ext cx="11237204"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We changed our model from a Polynomial Regression model to a RandomForest Regression model due to the latter providing better results with larger datasets.  </a:t>
            </a:r>
            <a:r>
              <a:rPr lang="en-US">
                <a:ea typeface="+mn-lt"/>
                <a:cs typeface="+mn-lt"/>
              </a:rPr>
              <a:t>We used our model to predict across all years in our dataset (2010-2012), and saved results in SQL DB. Model saved to use for future predictions without having to retrain.</a:t>
            </a:r>
            <a:r>
              <a:rPr lang="en-US"/>
              <a:t> </a:t>
            </a:r>
          </a:p>
          <a:p>
            <a:endParaRPr lang="en-US"/>
          </a:p>
          <a:p>
            <a:r>
              <a:rPr lang="en-US"/>
              <a:t>With this change also came additional transforming of the data:</a:t>
            </a:r>
          </a:p>
          <a:p>
            <a:pPr marL="285750" indent="-285750">
              <a:buFont typeface="Arial"/>
              <a:buChar char="•"/>
            </a:pPr>
            <a:r>
              <a:rPr lang="en-US" b="1"/>
              <a:t>Additional 'Holiday' Periods</a:t>
            </a:r>
          </a:p>
          <a:p>
            <a:pPr marL="742950" lvl="1" indent="-285750">
              <a:buFont typeface="Arial"/>
              <a:buChar char="•"/>
            </a:pPr>
            <a:r>
              <a:rPr lang="en-US" sz="1400"/>
              <a:t>In addition to the initial holidays the dataset provided additional 'holiday' time periods were added. IS_NEAR_EASTER, IS_NEAR_TGIVING, and IS_NEAR_XMAS were all added to our final data frame.</a:t>
            </a:r>
          </a:p>
          <a:p>
            <a:pPr marL="742950" lvl="1" indent="-285750">
              <a:buFont typeface="Arial"/>
              <a:buChar char="•"/>
            </a:pPr>
            <a:r>
              <a:rPr lang="en-US" sz="1400"/>
              <a:t>These additional 'holidays' were added as we noticed a trend where sales didn't necessarily spike during the week of the holiday but in the week or weeks before the holiday.</a:t>
            </a:r>
          </a:p>
          <a:p>
            <a:pPr marL="285750" indent="-285750">
              <a:buFont typeface="Arial"/>
              <a:buChar char="•"/>
            </a:pPr>
            <a:r>
              <a:rPr lang="en-US" b="1"/>
              <a:t>Markdowns</a:t>
            </a:r>
          </a:p>
          <a:p>
            <a:pPr marL="742950" lvl="1" indent="-285750">
              <a:buFont typeface="Arial"/>
              <a:buChar char="•"/>
            </a:pPr>
            <a:r>
              <a:rPr lang="en-US" sz="1400"/>
              <a:t>Markdown information was averaged and provided for all time periods based on the markdown information we had for the specific week of year.  While our initial dataset did not include markdown values for 2010 or most of 2011, our averaged markdown was included in all years of our dataset.  </a:t>
            </a:r>
          </a:p>
          <a:p>
            <a:pPr marL="742950" lvl="1" indent="-285750">
              <a:buFont typeface="Arial"/>
              <a:buChar char="•"/>
            </a:pPr>
            <a:r>
              <a:rPr lang="en-US" sz="1400"/>
              <a:t>One week did not include any markdown information, week 44.</a:t>
            </a:r>
          </a:p>
          <a:p>
            <a:pPr marL="285750" indent="-285750">
              <a:buFont typeface="Arial"/>
              <a:buChar char="•"/>
            </a:pPr>
            <a:r>
              <a:rPr lang="en-US" b="1"/>
              <a:t>Weekly Sales Lag </a:t>
            </a:r>
          </a:p>
          <a:p>
            <a:pPr marL="742950" lvl="1" indent="-285750">
              <a:buFont typeface="Arial"/>
              <a:buChar char="•"/>
            </a:pPr>
            <a:r>
              <a:rPr lang="en-US" sz="1400"/>
              <a:t>A lag in sales was included to help predict sales based on the prior week or 4 weeks of sales.</a:t>
            </a:r>
          </a:p>
        </p:txBody>
      </p:sp>
    </p:spTree>
    <p:extLst>
      <p:ext uri="{BB962C8B-B14F-4D97-AF65-F5344CB8AC3E}">
        <p14:creationId xmlns:p14="http://schemas.microsoft.com/office/powerpoint/2010/main" val="44123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274638"/>
            <a:ext cx="10972800" cy="1143000"/>
          </a:xfrm>
        </p:spPr>
        <p:txBody>
          <a:bodyPr anchor="ctr">
            <a:normAutofit/>
          </a:bodyPr>
          <a:lstStyle/>
          <a:p>
            <a:pPr algn="ctr">
              <a:lnSpc>
                <a:spcPct val="90000"/>
              </a:lnSpc>
            </a:pPr>
            <a:r>
              <a:rPr lang="en-US" sz="4200"/>
              <a:t>Machine Learning – Modeling Steps</a:t>
            </a:r>
            <a:endParaRPr lang="en-US"/>
          </a:p>
        </p:txBody>
      </p:sp>
      <p:pic>
        <p:nvPicPr>
          <p:cNvPr id="6" name="Picture 6" descr="Diagram&#10;&#10;Description automatically generated">
            <a:extLst>
              <a:ext uri="{FF2B5EF4-FFF2-40B4-BE49-F238E27FC236}">
                <a16:creationId xmlns:a16="http://schemas.microsoft.com/office/drawing/2014/main" id="{FB2EA223-F50B-048B-732C-A1E9735B9268}"/>
              </a:ext>
            </a:extLst>
          </p:cNvPr>
          <p:cNvPicPr>
            <a:picLocks noChangeAspect="1"/>
          </p:cNvPicPr>
          <p:nvPr/>
        </p:nvPicPr>
        <p:blipFill>
          <a:blip r:embed="rId2"/>
          <a:stretch>
            <a:fillRect/>
          </a:stretch>
        </p:blipFill>
        <p:spPr>
          <a:xfrm>
            <a:off x="1746011" y="1346200"/>
            <a:ext cx="9006896" cy="4525963"/>
          </a:xfrm>
          <a:prstGeom prst="rect">
            <a:avLst/>
          </a:prstGeom>
          <a:noFill/>
        </p:spPr>
      </p:pic>
      <p:sp>
        <p:nvSpPr>
          <p:cNvPr id="5" name="Content Placeholder 3">
            <a:extLst>
              <a:ext uri="{FF2B5EF4-FFF2-40B4-BE49-F238E27FC236}">
                <a16:creationId xmlns:a16="http://schemas.microsoft.com/office/drawing/2014/main" id="{D2D90CCB-627F-428C-B103-15961C84AD3E}"/>
              </a:ext>
            </a:extLst>
          </p:cNvPr>
          <p:cNvSpPr txBox="1">
            <a:spLocks/>
          </p:cNvSpPr>
          <p:nvPr/>
        </p:nvSpPr>
        <p:spPr>
          <a:xfrm>
            <a:off x="375313" y="1142563"/>
            <a:ext cx="11746173" cy="518685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050"/>
          </a:p>
        </p:txBody>
      </p:sp>
    </p:spTree>
    <p:extLst>
      <p:ext uri="{BB962C8B-B14F-4D97-AF65-F5344CB8AC3E}">
        <p14:creationId xmlns:p14="http://schemas.microsoft.com/office/powerpoint/2010/main" val="1684467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ctr">
            <a:normAutofit/>
          </a:bodyPr>
          <a:lstStyle/>
          <a:p>
            <a:pPr algn="ctr"/>
            <a:r>
              <a:rPr lang="en-US"/>
              <a:t>Performance Optimization</a:t>
            </a:r>
          </a:p>
        </p:txBody>
      </p:sp>
      <p:graphicFrame>
        <p:nvGraphicFramePr>
          <p:cNvPr id="10" name="Table 10">
            <a:extLst>
              <a:ext uri="{FF2B5EF4-FFF2-40B4-BE49-F238E27FC236}">
                <a16:creationId xmlns:a16="http://schemas.microsoft.com/office/drawing/2014/main" id="{BAEA6A2A-6890-E5AD-EBA5-D986544C88FD}"/>
              </a:ext>
            </a:extLst>
          </p:cNvPr>
          <p:cNvGraphicFramePr>
            <a:graphicFrameLocks noGrp="1"/>
          </p:cNvGraphicFramePr>
          <p:nvPr>
            <p:ph sz="half" idx="1"/>
            <p:extLst>
              <p:ext uri="{D42A27DB-BD31-4B8C-83A1-F6EECF244321}">
                <p14:modId xmlns:p14="http://schemas.microsoft.com/office/powerpoint/2010/main" val="3879133028"/>
              </p:ext>
            </p:extLst>
          </p:nvPr>
        </p:nvGraphicFramePr>
        <p:xfrm>
          <a:off x="597958" y="2159000"/>
          <a:ext cx="5410155" cy="2890937"/>
        </p:xfrm>
        <a:graphic>
          <a:graphicData uri="http://schemas.openxmlformats.org/drawingml/2006/table">
            <a:tbl>
              <a:tblPr firstRow="1" bandRow="1">
                <a:tableStyleId>{5C22544A-7EE6-4342-B048-85BDC9FD1C3A}</a:tableStyleId>
              </a:tblPr>
              <a:tblGrid>
                <a:gridCol w="874642">
                  <a:extLst>
                    <a:ext uri="{9D8B030D-6E8A-4147-A177-3AD203B41FA5}">
                      <a16:colId xmlns:a16="http://schemas.microsoft.com/office/drawing/2014/main" val="1874771290"/>
                    </a:ext>
                  </a:extLst>
                </a:gridCol>
                <a:gridCol w="1073422">
                  <a:extLst>
                    <a:ext uri="{9D8B030D-6E8A-4147-A177-3AD203B41FA5}">
                      <a16:colId xmlns:a16="http://schemas.microsoft.com/office/drawing/2014/main" val="1507427206"/>
                    </a:ext>
                  </a:extLst>
                </a:gridCol>
                <a:gridCol w="715617">
                  <a:extLst>
                    <a:ext uri="{9D8B030D-6E8A-4147-A177-3AD203B41FA5}">
                      <a16:colId xmlns:a16="http://schemas.microsoft.com/office/drawing/2014/main" val="381712462"/>
                    </a:ext>
                  </a:extLst>
                </a:gridCol>
                <a:gridCol w="940904">
                  <a:extLst>
                    <a:ext uri="{9D8B030D-6E8A-4147-A177-3AD203B41FA5}">
                      <a16:colId xmlns:a16="http://schemas.microsoft.com/office/drawing/2014/main" val="2159200810"/>
                    </a:ext>
                  </a:extLst>
                </a:gridCol>
                <a:gridCol w="1805570">
                  <a:extLst>
                    <a:ext uri="{9D8B030D-6E8A-4147-A177-3AD203B41FA5}">
                      <a16:colId xmlns:a16="http://schemas.microsoft.com/office/drawing/2014/main" val="644616169"/>
                    </a:ext>
                  </a:extLst>
                </a:gridCol>
              </a:tblGrid>
              <a:tr h="412991">
                <a:tc>
                  <a:txBody>
                    <a:bodyPr/>
                    <a:lstStyle/>
                    <a:p>
                      <a:r>
                        <a:rPr lang="en-US"/>
                        <a:t>Count</a:t>
                      </a:r>
                    </a:p>
                  </a:txBody>
                  <a:tcPr/>
                </a:tc>
                <a:tc>
                  <a:txBody>
                    <a:bodyPr/>
                    <a:lstStyle/>
                    <a:p>
                      <a:r>
                        <a:rPr lang="en-US"/>
                        <a:t>RMSE</a:t>
                      </a:r>
                    </a:p>
                  </a:txBody>
                  <a:tcPr/>
                </a:tc>
                <a:tc>
                  <a:txBody>
                    <a:bodyPr/>
                    <a:lstStyle/>
                    <a:p>
                      <a:r>
                        <a:rPr lang="en-US"/>
                        <a:t>R2 </a:t>
                      </a:r>
                    </a:p>
                  </a:txBody>
                  <a:tcPr/>
                </a:tc>
                <a:tc>
                  <a:txBody>
                    <a:bodyPr/>
                    <a:lstStyle/>
                    <a:p>
                      <a:r>
                        <a:rPr lang="en-US"/>
                        <a:t>Adj-R2</a:t>
                      </a:r>
                    </a:p>
                  </a:txBody>
                  <a:tcPr/>
                </a:tc>
                <a:tc>
                  <a:txBody>
                    <a:bodyPr/>
                    <a:lstStyle/>
                    <a:p>
                      <a:r>
                        <a:rPr lang="en-US"/>
                        <a:t>Features</a:t>
                      </a:r>
                    </a:p>
                  </a:txBody>
                  <a:tcPr/>
                </a:tc>
                <a:extLst>
                  <a:ext uri="{0D108BD9-81ED-4DB2-BD59-A6C34878D82A}">
                    <a16:rowId xmlns:a16="http://schemas.microsoft.com/office/drawing/2014/main" val="1601071"/>
                  </a:ext>
                </a:extLst>
              </a:tr>
              <a:tr h="412991">
                <a:tc>
                  <a:txBody>
                    <a:bodyPr/>
                    <a:lstStyle/>
                    <a:p>
                      <a:r>
                        <a:rPr lang="en-US"/>
                        <a:t>11</a:t>
                      </a:r>
                    </a:p>
                  </a:txBody>
                  <a:tcPr/>
                </a:tc>
                <a:tc>
                  <a:txBody>
                    <a:bodyPr/>
                    <a:lstStyle/>
                    <a:p>
                      <a:r>
                        <a:rPr lang="en-US"/>
                        <a:t>4.38 mil</a:t>
                      </a:r>
                    </a:p>
                  </a:txBody>
                  <a:tcPr/>
                </a:tc>
                <a:tc>
                  <a:txBody>
                    <a:bodyPr/>
                    <a:lstStyle/>
                    <a:p>
                      <a:r>
                        <a:rPr lang="en-US"/>
                        <a:t>0.49</a:t>
                      </a:r>
                    </a:p>
                  </a:txBody>
                  <a:tcPr/>
                </a:tc>
                <a:tc>
                  <a:txBody>
                    <a:bodyPr/>
                    <a:lstStyle/>
                    <a:p>
                      <a:endParaRPr lang="en-US"/>
                    </a:p>
                  </a:txBody>
                  <a:tcPr/>
                </a:tc>
                <a:tc>
                  <a:txBody>
                    <a:bodyPr/>
                    <a:lstStyle/>
                    <a:p>
                      <a:r>
                        <a:rPr lang="en-US"/>
                        <a:t>Basic, no MDs</a:t>
                      </a:r>
                    </a:p>
                  </a:txBody>
                  <a:tcPr/>
                </a:tc>
                <a:extLst>
                  <a:ext uri="{0D108BD9-81ED-4DB2-BD59-A6C34878D82A}">
                    <a16:rowId xmlns:a16="http://schemas.microsoft.com/office/drawing/2014/main" val="1808538254"/>
                  </a:ext>
                </a:extLst>
              </a:tr>
              <a:tr h="412991">
                <a:tc>
                  <a:txBody>
                    <a:bodyPr/>
                    <a:lstStyle/>
                    <a:p>
                      <a:r>
                        <a:rPr lang="en-US"/>
                        <a:t>13</a:t>
                      </a:r>
                    </a:p>
                  </a:txBody>
                  <a:tcPr/>
                </a:tc>
                <a:tc>
                  <a:txBody>
                    <a:bodyPr/>
                    <a:lstStyle/>
                    <a:p>
                      <a:r>
                        <a:rPr lang="en-US"/>
                        <a:t>3.89 mil</a:t>
                      </a:r>
                    </a:p>
                  </a:txBody>
                  <a:tcPr/>
                </a:tc>
                <a:tc>
                  <a:txBody>
                    <a:bodyPr/>
                    <a:lstStyle/>
                    <a:p>
                      <a:r>
                        <a:rPr lang="en-US"/>
                        <a:t>0.60</a:t>
                      </a:r>
                    </a:p>
                  </a:txBody>
                  <a:tcPr/>
                </a:tc>
                <a:tc>
                  <a:txBody>
                    <a:bodyPr/>
                    <a:lstStyle/>
                    <a:p>
                      <a:r>
                        <a:rPr lang="en-US"/>
                        <a:t>0.56</a:t>
                      </a:r>
                    </a:p>
                  </a:txBody>
                  <a:tcPr/>
                </a:tc>
                <a:tc>
                  <a:txBody>
                    <a:bodyPr/>
                    <a:lstStyle/>
                    <a:p>
                      <a:r>
                        <a:rPr lang="en-US"/>
                        <a:t>Near Xmas,TG </a:t>
                      </a:r>
                    </a:p>
                  </a:txBody>
                  <a:tcPr/>
                </a:tc>
                <a:extLst>
                  <a:ext uri="{0D108BD9-81ED-4DB2-BD59-A6C34878D82A}">
                    <a16:rowId xmlns:a16="http://schemas.microsoft.com/office/drawing/2014/main" val="3481010139"/>
                  </a:ext>
                </a:extLst>
              </a:tr>
              <a:tr h="412991">
                <a:tc>
                  <a:txBody>
                    <a:bodyPr/>
                    <a:lstStyle/>
                    <a:p>
                      <a:r>
                        <a:rPr lang="en-US"/>
                        <a:t>14</a:t>
                      </a:r>
                    </a:p>
                  </a:txBody>
                  <a:tcPr/>
                </a:tc>
                <a:tc>
                  <a:txBody>
                    <a:bodyPr/>
                    <a:lstStyle/>
                    <a:p>
                      <a:r>
                        <a:rPr lang="en-US"/>
                        <a:t>3.85 mil</a:t>
                      </a:r>
                    </a:p>
                  </a:txBody>
                  <a:tcPr/>
                </a:tc>
                <a:tc>
                  <a:txBody>
                    <a:bodyPr/>
                    <a:lstStyle/>
                    <a:p>
                      <a:r>
                        <a:rPr lang="en-US"/>
                        <a:t>0.61</a:t>
                      </a:r>
                    </a:p>
                  </a:txBody>
                  <a:tcPr/>
                </a:tc>
                <a:tc>
                  <a:txBody>
                    <a:bodyPr/>
                    <a:lstStyle/>
                    <a:p>
                      <a:r>
                        <a:rPr lang="en-US"/>
                        <a:t>0.57</a:t>
                      </a:r>
                    </a:p>
                  </a:txBody>
                  <a:tcPr/>
                </a:tc>
                <a:tc>
                  <a:txBody>
                    <a:bodyPr/>
                    <a:lstStyle/>
                    <a:p>
                      <a:r>
                        <a:rPr lang="en-US"/>
                        <a:t>Lag1 (1 week)</a:t>
                      </a:r>
                    </a:p>
                  </a:txBody>
                  <a:tcPr/>
                </a:tc>
                <a:extLst>
                  <a:ext uri="{0D108BD9-81ED-4DB2-BD59-A6C34878D82A}">
                    <a16:rowId xmlns:a16="http://schemas.microsoft.com/office/drawing/2014/main" val="3049990718"/>
                  </a:ext>
                </a:extLst>
              </a:tr>
              <a:tr h="412991">
                <a:tc>
                  <a:txBody>
                    <a:bodyPr/>
                    <a:lstStyle/>
                    <a:p>
                      <a:r>
                        <a:rPr lang="en-US"/>
                        <a:t>15</a:t>
                      </a:r>
                    </a:p>
                  </a:txBody>
                  <a:tcPr/>
                </a:tc>
                <a:tc>
                  <a:txBody>
                    <a:bodyPr/>
                    <a:lstStyle/>
                    <a:p>
                      <a:r>
                        <a:rPr lang="en-US"/>
                        <a:t>3.69 mil</a:t>
                      </a:r>
                    </a:p>
                  </a:txBody>
                  <a:tcPr/>
                </a:tc>
                <a:tc>
                  <a:txBody>
                    <a:bodyPr/>
                    <a:lstStyle/>
                    <a:p>
                      <a:r>
                        <a:rPr lang="en-US"/>
                        <a:t>0.64</a:t>
                      </a:r>
                    </a:p>
                  </a:txBody>
                  <a:tcPr/>
                </a:tc>
                <a:tc>
                  <a:txBody>
                    <a:bodyPr/>
                    <a:lstStyle/>
                    <a:p>
                      <a:r>
                        <a:rPr lang="en-US"/>
                        <a:t>0.60</a:t>
                      </a:r>
                    </a:p>
                  </a:txBody>
                  <a:tcPr/>
                </a:tc>
                <a:tc>
                  <a:txBody>
                    <a:bodyPr/>
                    <a:lstStyle/>
                    <a:p>
                      <a:r>
                        <a:rPr lang="en-US"/>
                        <a:t>Lag4 (4 weeks)</a:t>
                      </a:r>
                    </a:p>
                  </a:txBody>
                  <a:tcPr/>
                </a:tc>
                <a:extLst>
                  <a:ext uri="{0D108BD9-81ED-4DB2-BD59-A6C34878D82A}">
                    <a16:rowId xmlns:a16="http://schemas.microsoft.com/office/drawing/2014/main" val="811788233"/>
                  </a:ext>
                </a:extLst>
              </a:tr>
              <a:tr h="412991">
                <a:tc>
                  <a:txBody>
                    <a:bodyPr/>
                    <a:lstStyle/>
                    <a:p>
                      <a:r>
                        <a:rPr lang="en-US"/>
                        <a:t>16</a:t>
                      </a:r>
                    </a:p>
                  </a:txBody>
                  <a:tcPr/>
                </a:tc>
                <a:tc>
                  <a:txBody>
                    <a:bodyPr/>
                    <a:lstStyle/>
                    <a:p>
                      <a:r>
                        <a:rPr lang="en-US"/>
                        <a:t>3.61 mil</a:t>
                      </a:r>
                    </a:p>
                  </a:txBody>
                  <a:tcPr/>
                </a:tc>
                <a:tc>
                  <a:txBody>
                    <a:bodyPr/>
                    <a:lstStyle/>
                    <a:p>
                      <a:r>
                        <a:rPr lang="en-US"/>
                        <a:t>0.66</a:t>
                      </a:r>
                    </a:p>
                  </a:txBody>
                  <a:tcPr/>
                </a:tc>
                <a:tc>
                  <a:txBody>
                    <a:bodyPr/>
                    <a:lstStyle/>
                    <a:p>
                      <a:r>
                        <a:rPr lang="en-US"/>
                        <a:t>0.61</a:t>
                      </a:r>
                    </a:p>
                  </a:txBody>
                  <a:tcPr/>
                </a:tc>
                <a:tc>
                  <a:txBody>
                    <a:bodyPr/>
                    <a:lstStyle/>
                    <a:p>
                      <a:r>
                        <a:rPr lang="en-US"/>
                        <a:t>Near Easter</a:t>
                      </a:r>
                    </a:p>
                  </a:txBody>
                  <a:tcPr/>
                </a:tc>
                <a:extLst>
                  <a:ext uri="{0D108BD9-81ED-4DB2-BD59-A6C34878D82A}">
                    <a16:rowId xmlns:a16="http://schemas.microsoft.com/office/drawing/2014/main" val="1484190145"/>
                  </a:ext>
                </a:extLst>
              </a:tr>
              <a:tr h="412991">
                <a:tc>
                  <a:txBody>
                    <a:bodyPr/>
                    <a:lstStyle/>
                    <a:p>
                      <a:r>
                        <a:rPr lang="en-US"/>
                        <a:t>21</a:t>
                      </a:r>
                    </a:p>
                  </a:txBody>
                  <a:tcPr/>
                </a:tc>
                <a:tc>
                  <a:txBody>
                    <a:bodyPr/>
                    <a:lstStyle/>
                    <a:p>
                      <a:r>
                        <a:rPr lang="en-US"/>
                        <a:t>3 mil</a:t>
                      </a:r>
                    </a:p>
                  </a:txBody>
                  <a:tcPr/>
                </a:tc>
                <a:tc>
                  <a:txBody>
                    <a:bodyPr/>
                    <a:lstStyle/>
                    <a:p>
                      <a:r>
                        <a:rPr lang="en-US"/>
                        <a:t>0.76</a:t>
                      </a:r>
                    </a:p>
                  </a:txBody>
                  <a:tcPr/>
                </a:tc>
                <a:tc>
                  <a:txBody>
                    <a:bodyPr/>
                    <a:lstStyle/>
                    <a:p>
                      <a:r>
                        <a:rPr lang="en-US"/>
                        <a:t>0.72</a:t>
                      </a:r>
                    </a:p>
                  </a:txBody>
                  <a:tcPr/>
                </a:tc>
                <a:tc>
                  <a:txBody>
                    <a:bodyPr/>
                    <a:lstStyle/>
                    <a:p>
                      <a:r>
                        <a:rPr lang="en-US"/>
                        <a:t>Markdowns 1-5</a:t>
                      </a:r>
                    </a:p>
                  </a:txBody>
                  <a:tcPr/>
                </a:tc>
                <a:extLst>
                  <a:ext uri="{0D108BD9-81ED-4DB2-BD59-A6C34878D82A}">
                    <a16:rowId xmlns:a16="http://schemas.microsoft.com/office/drawing/2014/main" val="2269713262"/>
                  </a:ext>
                </a:extLst>
              </a:tr>
            </a:tbl>
          </a:graphicData>
        </a:graphic>
      </p:graphicFrame>
      <p:sp>
        <p:nvSpPr>
          <p:cNvPr id="11" name="TextBox 10">
            <a:extLst>
              <a:ext uri="{FF2B5EF4-FFF2-40B4-BE49-F238E27FC236}">
                <a16:creationId xmlns:a16="http://schemas.microsoft.com/office/drawing/2014/main" id="{CD5E27D2-6E6C-3DC7-5CE3-57096366847D}"/>
              </a:ext>
            </a:extLst>
          </p:cNvPr>
          <p:cNvSpPr txBox="1"/>
          <p:nvPr/>
        </p:nvSpPr>
        <p:spPr>
          <a:xfrm>
            <a:off x="967500" y="1532374"/>
            <a:ext cx="445273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tx2"/>
                </a:solidFill>
              </a:rPr>
              <a:t>Feature Tuning</a:t>
            </a:r>
          </a:p>
        </p:txBody>
      </p:sp>
      <p:sp>
        <p:nvSpPr>
          <p:cNvPr id="13" name="TextBox 12">
            <a:extLst>
              <a:ext uri="{FF2B5EF4-FFF2-40B4-BE49-F238E27FC236}">
                <a16:creationId xmlns:a16="http://schemas.microsoft.com/office/drawing/2014/main" id="{E14F28F6-94AA-1BF6-365A-D519CC44562F}"/>
              </a:ext>
            </a:extLst>
          </p:cNvPr>
          <p:cNvSpPr txBox="1"/>
          <p:nvPr/>
        </p:nvSpPr>
        <p:spPr>
          <a:xfrm>
            <a:off x="6317375" y="1532373"/>
            <a:ext cx="445273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tx2"/>
                </a:solidFill>
              </a:rPr>
              <a:t>Hyperparameter Tuning</a:t>
            </a:r>
          </a:p>
        </p:txBody>
      </p:sp>
      <p:graphicFrame>
        <p:nvGraphicFramePr>
          <p:cNvPr id="17" name="Table 10">
            <a:extLst>
              <a:ext uri="{FF2B5EF4-FFF2-40B4-BE49-F238E27FC236}">
                <a16:creationId xmlns:a16="http://schemas.microsoft.com/office/drawing/2014/main" id="{7A48F49E-67B4-ACDE-7359-B8D2A4550B07}"/>
              </a:ext>
            </a:extLst>
          </p:cNvPr>
          <p:cNvGraphicFramePr>
            <a:graphicFrameLocks/>
          </p:cNvGraphicFramePr>
          <p:nvPr>
            <p:extLst>
              <p:ext uri="{D42A27DB-BD31-4B8C-83A1-F6EECF244321}">
                <p14:modId xmlns:p14="http://schemas.microsoft.com/office/powerpoint/2010/main" val="2005731748"/>
              </p:ext>
            </p:extLst>
          </p:nvPr>
        </p:nvGraphicFramePr>
        <p:xfrm>
          <a:off x="6201833" y="2153708"/>
          <a:ext cx="5410152" cy="3485420"/>
        </p:xfrm>
        <a:graphic>
          <a:graphicData uri="http://schemas.openxmlformats.org/drawingml/2006/table">
            <a:tbl>
              <a:tblPr firstRow="1" bandRow="1">
                <a:tableStyleId>{5C22544A-7EE6-4342-B048-85BDC9FD1C3A}</a:tableStyleId>
              </a:tblPr>
              <a:tblGrid>
                <a:gridCol w="874642">
                  <a:extLst>
                    <a:ext uri="{9D8B030D-6E8A-4147-A177-3AD203B41FA5}">
                      <a16:colId xmlns:a16="http://schemas.microsoft.com/office/drawing/2014/main" val="1874771290"/>
                    </a:ext>
                  </a:extLst>
                </a:gridCol>
                <a:gridCol w="1073422">
                  <a:extLst>
                    <a:ext uri="{9D8B030D-6E8A-4147-A177-3AD203B41FA5}">
                      <a16:colId xmlns:a16="http://schemas.microsoft.com/office/drawing/2014/main" val="1507427206"/>
                    </a:ext>
                  </a:extLst>
                </a:gridCol>
                <a:gridCol w="715617">
                  <a:extLst>
                    <a:ext uri="{9D8B030D-6E8A-4147-A177-3AD203B41FA5}">
                      <a16:colId xmlns:a16="http://schemas.microsoft.com/office/drawing/2014/main" val="381712462"/>
                    </a:ext>
                  </a:extLst>
                </a:gridCol>
                <a:gridCol w="2746471">
                  <a:extLst>
                    <a:ext uri="{9D8B030D-6E8A-4147-A177-3AD203B41FA5}">
                      <a16:colId xmlns:a16="http://schemas.microsoft.com/office/drawing/2014/main" val="2159200810"/>
                    </a:ext>
                  </a:extLst>
                </a:gridCol>
              </a:tblGrid>
              <a:tr h="412991">
                <a:tc>
                  <a:txBody>
                    <a:bodyPr/>
                    <a:lstStyle/>
                    <a:p>
                      <a:r>
                        <a:rPr lang="en-US"/>
                        <a:t>Trees</a:t>
                      </a:r>
                    </a:p>
                  </a:txBody>
                  <a:tcPr/>
                </a:tc>
                <a:tc>
                  <a:txBody>
                    <a:bodyPr/>
                    <a:lstStyle/>
                    <a:p>
                      <a:r>
                        <a:rPr lang="en-US"/>
                        <a:t>RMSE</a:t>
                      </a:r>
                    </a:p>
                  </a:txBody>
                  <a:tcPr/>
                </a:tc>
                <a:tc>
                  <a:txBody>
                    <a:bodyPr/>
                    <a:lstStyle/>
                    <a:p>
                      <a:r>
                        <a:rPr lang="en-US"/>
                        <a:t>R2</a:t>
                      </a:r>
                    </a:p>
                  </a:txBody>
                  <a:tcPr/>
                </a:tc>
                <a:tc>
                  <a:txBody>
                    <a:bodyPr/>
                    <a:lstStyle/>
                    <a:p>
                      <a:r>
                        <a:rPr lang="en-US"/>
                        <a:t>Other  Parms</a:t>
                      </a:r>
                    </a:p>
                  </a:txBody>
                  <a:tcPr/>
                </a:tc>
                <a:extLst>
                  <a:ext uri="{0D108BD9-81ED-4DB2-BD59-A6C34878D82A}">
                    <a16:rowId xmlns:a16="http://schemas.microsoft.com/office/drawing/2014/main" val="1601071"/>
                  </a:ext>
                </a:extLst>
              </a:tr>
              <a:tr h="412991">
                <a:tc>
                  <a:txBody>
                    <a:bodyPr/>
                    <a:lstStyle/>
                    <a:p>
                      <a:r>
                        <a:rPr lang="en-US"/>
                        <a:t>200</a:t>
                      </a:r>
                    </a:p>
                  </a:txBody>
                  <a:tcPr/>
                </a:tc>
                <a:tc>
                  <a:txBody>
                    <a:bodyPr/>
                    <a:lstStyle/>
                    <a:p>
                      <a:r>
                        <a:rPr lang="en-US"/>
                        <a:t>3.04 mil</a:t>
                      </a:r>
                    </a:p>
                  </a:txBody>
                  <a:tcPr/>
                </a:tc>
                <a:tc>
                  <a:txBody>
                    <a:bodyPr/>
                    <a:lstStyle/>
                    <a:p>
                      <a:r>
                        <a:rPr lang="en-US"/>
                        <a:t>0.75</a:t>
                      </a:r>
                    </a:p>
                  </a:txBody>
                  <a:tcPr/>
                </a:tc>
                <a:tc>
                  <a:txBody>
                    <a:bodyPr/>
                    <a:lstStyle/>
                    <a:p>
                      <a:pPr lvl="0">
                        <a:buNone/>
                      </a:pPr>
                      <a:r>
                        <a:rPr lang="en-US" sz="1800"/>
                        <a:t>Defaults used</a:t>
                      </a:r>
                      <a:endParaRPr lang="en-US" sz="1000"/>
                    </a:p>
                  </a:txBody>
                  <a:tcPr/>
                </a:tc>
                <a:extLst>
                  <a:ext uri="{0D108BD9-81ED-4DB2-BD59-A6C34878D82A}">
                    <a16:rowId xmlns:a16="http://schemas.microsoft.com/office/drawing/2014/main" val="1808538254"/>
                  </a:ext>
                </a:extLst>
              </a:tr>
              <a:tr h="412991">
                <a:tc>
                  <a:txBody>
                    <a:bodyPr/>
                    <a:lstStyle/>
                    <a:p>
                      <a:r>
                        <a:rPr lang="en-US"/>
                        <a:t>500</a:t>
                      </a:r>
                    </a:p>
                  </a:txBody>
                  <a:tcPr/>
                </a:tc>
                <a:tc>
                  <a:txBody>
                    <a:bodyPr/>
                    <a:lstStyle/>
                    <a:p>
                      <a:r>
                        <a:rPr lang="en-US"/>
                        <a:t>3.01 mil</a:t>
                      </a:r>
                    </a:p>
                  </a:txBody>
                  <a:tcPr/>
                </a:tc>
                <a:tc>
                  <a:txBody>
                    <a:bodyPr/>
                    <a:lstStyle/>
                    <a:p>
                      <a:r>
                        <a:rPr lang="en-US"/>
                        <a:t>0.76</a:t>
                      </a:r>
                    </a:p>
                  </a:txBody>
                  <a:tcPr/>
                </a:tc>
                <a:tc>
                  <a:txBody>
                    <a:bodyPr/>
                    <a:lstStyle/>
                    <a:p>
                      <a:pPr lvl="0">
                        <a:buNone/>
                      </a:pPr>
                      <a:r>
                        <a:rPr lang="en-US"/>
                        <a:t>Defaults used</a:t>
                      </a:r>
                    </a:p>
                  </a:txBody>
                  <a:tcPr/>
                </a:tc>
                <a:extLst>
                  <a:ext uri="{0D108BD9-81ED-4DB2-BD59-A6C34878D82A}">
                    <a16:rowId xmlns:a16="http://schemas.microsoft.com/office/drawing/2014/main" val="3481010139"/>
                  </a:ext>
                </a:extLst>
              </a:tr>
              <a:tr h="412991">
                <a:tc>
                  <a:txBody>
                    <a:bodyPr/>
                    <a:lstStyle/>
                    <a:p>
                      <a:r>
                        <a:rPr lang="en-US"/>
                        <a:t>1000</a:t>
                      </a:r>
                    </a:p>
                  </a:txBody>
                  <a:tcPr/>
                </a:tc>
                <a:tc>
                  <a:txBody>
                    <a:bodyPr/>
                    <a:lstStyle/>
                    <a:p>
                      <a:r>
                        <a:rPr lang="en-US"/>
                        <a:t>3.03 mil</a:t>
                      </a:r>
                    </a:p>
                  </a:txBody>
                  <a:tcPr/>
                </a:tc>
                <a:tc>
                  <a:txBody>
                    <a:bodyPr/>
                    <a:lstStyle/>
                    <a:p>
                      <a:r>
                        <a:rPr lang="en-US"/>
                        <a:t>0.76</a:t>
                      </a:r>
                    </a:p>
                  </a:txBody>
                  <a:tcPr/>
                </a:tc>
                <a:tc>
                  <a:txBody>
                    <a:bodyPr/>
                    <a:lstStyle/>
                    <a:p>
                      <a:pPr lvl="0">
                        <a:buNone/>
                      </a:pPr>
                      <a:r>
                        <a:rPr lang="en-US"/>
                        <a:t>Defaults used</a:t>
                      </a:r>
                    </a:p>
                  </a:txBody>
                  <a:tcPr/>
                </a:tc>
                <a:extLst>
                  <a:ext uri="{0D108BD9-81ED-4DB2-BD59-A6C34878D82A}">
                    <a16:rowId xmlns:a16="http://schemas.microsoft.com/office/drawing/2014/main" val="3049990718"/>
                  </a:ext>
                </a:extLst>
              </a:tr>
              <a:tr h="370416">
                <a:tc>
                  <a:txBody>
                    <a:bodyPr/>
                    <a:lstStyle/>
                    <a:p>
                      <a:r>
                        <a:rPr lang="en-US"/>
                        <a:t>1500</a:t>
                      </a:r>
                    </a:p>
                  </a:txBody>
                  <a:tcPr/>
                </a:tc>
                <a:tc>
                  <a:txBody>
                    <a:bodyPr/>
                    <a:lstStyle/>
                    <a:p>
                      <a:r>
                        <a:rPr lang="en-US"/>
                        <a:t>3.03 mil</a:t>
                      </a:r>
                    </a:p>
                  </a:txBody>
                  <a:tcPr/>
                </a:tc>
                <a:tc>
                  <a:txBody>
                    <a:bodyPr/>
                    <a:lstStyle/>
                    <a:p>
                      <a:r>
                        <a:rPr lang="en-US"/>
                        <a:t>0.75</a:t>
                      </a:r>
                    </a:p>
                  </a:txBody>
                  <a:tcPr/>
                </a:tc>
                <a:tc>
                  <a:txBody>
                    <a:bodyPr/>
                    <a:lstStyle/>
                    <a:p>
                      <a:pPr lvl="0">
                        <a:buNone/>
                      </a:pPr>
                      <a:r>
                        <a:rPr lang="en-US"/>
                        <a:t>Defaults used</a:t>
                      </a:r>
                    </a:p>
                  </a:txBody>
                  <a:tcPr/>
                </a:tc>
                <a:extLst>
                  <a:ext uri="{0D108BD9-81ED-4DB2-BD59-A6C34878D82A}">
                    <a16:rowId xmlns:a16="http://schemas.microsoft.com/office/drawing/2014/main" val="811788233"/>
                  </a:ext>
                </a:extLst>
              </a:tr>
              <a:tr h="412991">
                <a:tc gridSpan="4">
                  <a:txBody>
                    <a:bodyPr/>
                    <a:lstStyle/>
                    <a:p>
                      <a:r>
                        <a:rPr lang="en-US" sz="1200"/>
                        <a:t>n_estimators: [500, 1000]            min_samples_split: [2, 4, 7]  min_samples_leaf: [1, 2, 4]          max_features: ['auto', 2, 5, 7] run thru GridSearchCV</a:t>
                      </a:r>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84190145"/>
                  </a:ext>
                </a:extLst>
              </a:tr>
              <a:tr h="412991">
                <a:tc>
                  <a:txBody>
                    <a:bodyPr/>
                    <a:lstStyle/>
                    <a:p>
                      <a:r>
                        <a:rPr lang="en-US" b="1"/>
                        <a:t>500</a:t>
                      </a:r>
                    </a:p>
                  </a:txBody>
                  <a:tcPr/>
                </a:tc>
                <a:tc>
                  <a:txBody>
                    <a:bodyPr/>
                    <a:lstStyle/>
                    <a:p>
                      <a:r>
                        <a:rPr lang="en-US" b="1"/>
                        <a:t>3.01 mil</a:t>
                      </a:r>
                    </a:p>
                  </a:txBody>
                  <a:tcPr/>
                </a:tc>
                <a:tc>
                  <a:txBody>
                    <a:bodyPr/>
                    <a:lstStyle/>
                    <a:p>
                      <a:r>
                        <a:rPr lang="en-US" b="1"/>
                        <a:t>0.76</a:t>
                      </a:r>
                    </a:p>
                  </a:txBody>
                  <a:tcPr/>
                </a:tc>
                <a:tc>
                  <a:txBody>
                    <a:bodyPr/>
                    <a:lstStyle/>
                    <a:p>
                      <a:pPr lvl="0">
                        <a:buNone/>
                      </a:pPr>
                      <a:r>
                        <a:rPr lang="en-US" sz="1200"/>
                        <a:t>Final set of parameters:</a:t>
                      </a:r>
                      <a:br>
                        <a:rPr lang="en-US" sz="1200"/>
                      </a:br>
                      <a:r>
                        <a:rPr lang="en-US" sz="1200" b="1"/>
                        <a:t> n_estimators: 500</a:t>
                      </a:r>
                      <a:br>
                        <a:rPr lang="en-US" b="1"/>
                      </a:br>
                      <a:r>
                        <a:rPr lang="en-US" sz="1200"/>
                        <a:t>max_features: 'auto' (default)</a:t>
                      </a:r>
                      <a:br>
                        <a:rPr lang="en-US" sz="1200"/>
                      </a:br>
                      <a:r>
                        <a:rPr lang="en-US" sz="1200"/>
                        <a:t>min_samples_split: 2 (default)</a:t>
                      </a:r>
                    </a:p>
                    <a:p>
                      <a:pPr lvl="0">
                        <a:buNone/>
                      </a:pPr>
                      <a:r>
                        <a:rPr lang="en-US" sz="1200" b="0"/>
                        <a:t>min_samples_leaf: 1 (default)</a:t>
                      </a:r>
                    </a:p>
                  </a:txBody>
                  <a:tcPr/>
                </a:tc>
                <a:extLst>
                  <a:ext uri="{0D108BD9-81ED-4DB2-BD59-A6C34878D82A}">
                    <a16:rowId xmlns:a16="http://schemas.microsoft.com/office/drawing/2014/main" val="2269713262"/>
                  </a:ext>
                </a:extLst>
              </a:tr>
            </a:tbl>
          </a:graphicData>
        </a:graphic>
      </p:graphicFrame>
      <p:sp>
        <p:nvSpPr>
          <p:cNvPr id="18" name="TextBox 17">
            <a:extLst>
              <a:ext uri="{FF2B5EF4-FFF2-40B4-BE49-F238E27FC236}">
                <a16:creationId xmlns:a16="http://schemas.microsoft.com/office/drawing/2014/main" id="{2E835199-A6B6-F54C-CC2C-95C8E189947C}"/>
              </a:ext>
            </a:extLst>
          </p:cNvPr>
          <p:cNvSpPr txBox="1"/>
          <p:nvPr/>
        </p:nvSpPr>
        <p:spPr>
          <a:xfrm>
            <a:off x="576791" y="5175249"/>
            <a:ext cx="545570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Training data used for GridSearchCV</a:t>
            </a:r>
          </a:p>
        </p:txBody>
      </p:sp>
    </p:spTree>
    <p:extLst>
      <p:ext uri="{BB962C8B-B14F-4D97-AF65-F5344CB8AC3E}">
        <p14:creationId xmlns:p14="http://schemas.microsoft.com/office/powerpoint/2010/main" val="1479523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274638"/>
            <a:ext cx="10972800" cy="1143000"/>
          </a:xfrm>
          <a:prstGeom prst="rect">
            <a:avLst/>
          </a:prstGeom>
        </p:spPr>
        <p:txBody>
          <a:bodyPr lIns="91440" tIns="45720" rIns="91440" bIns="45720" anchor="ctr">
            <a:normAutofit/>
          </a:bodyPr>
          <a:lstStyle/>
          <a:p>
            <a:pPr algn="ctr"/>
            <a:r>
              <a:rPr lang="en-US" sz="4000">
                <a:solidFill>
                  <a:schemeClr val="bg1"/>
                </a:solidFill>
              </a:rPr>
              <a:t>Review of Feature Importance</a:t>
            </a:r>
            <a:endParaRPr lang="en-US">
              <a:solidFill>
                <a:schemeClr val="bg1"/>
              </a:solidFill>
            </a:endParaRPr>
          </a:p>
        </p:txBody>
      </p:sp>
      <p:sp>
        <p:nvSpPr>
          <p:cNvPr id="7" name="Content Placeholder 6">
            <a:extLst>
              <a:ext uri="{FF2B5EF4-FFF2-40B4-BE49-F238E27FC236}">
                <a16:creationId xmlns:a16="http://schemas.microsoft.com/office/drawing/2014/main" id="{F30BCBB1-0FAC-87F6-6676-976A7FB9C697}"/>
              </a:ext>
            </a:extLst>
          </p:cNvPr>
          <p:cNvSpPr>
            <a:spLocks noGrp="1"/>
          </p:cNvSpPr>
          <p:nvPr>
            <p:ph sz="half" idx="4294967295"/>
          </p:nvPr>
        </p:nvSpPr>
        <p:spPr>
          <a:xfrm>
            <a:off x="6781800" y="1795463"/>
            <a:ext cx="5410200" cy="3902075"/>
          </a:xfrm>
          <a:prstGeom prst="rect">
            <a:avLst/>
          </a:prstGeom>
        </p:spPr>
        <p:txBody>
          <a:bodyPr vert="horz" lIns="91440" tIns="45720" rIns="91440" bIns="45720" rtlCol="0" anchor="t">
            <a:normAutofit/>
          </a:bodyPr>
          <a:lstStyle/>
          <a:p>
            <a:r>
              <a:rPr lang="en-US" sz="1600">
                <a:solidFill>
                  <a:schemeClr val="bg1"/>
                </a:solidFill>
              </a:rPr>
              <a:t>Feature Importance based on MDI (Mean decrease in Impurity)</a:t>
            </a:r>
            <a:endParaRPr lang="en-US">
              <a:solidFill>
                <a:schemeClr val="bg1"/>
              </a:solidFill>
            </a:endParaRPr>
          </a:p>
          <a:p>
            <a:r>
              <a:rPr lang="en-US" sz="1600">
                <a:solidFill>
                  <a:schemeClr val="bg1"/>
                </a:solidFill>
              </a:rPr>
              <a:t>Explains how each feature contributes to the end value</a:t>
            </a:r>
            <a:endParaRPr lang="en-US">
              <a:solidFill>
                <a:schemeClr val="bg1"/>
              </a:solidFill>
            </a:endParaRPr>
          </a:p>
          <a:p>
            <a:r>
              <a:rPr lang="en-US" sz="1600">
                <a:solidFill>
                  <a:schemeClr val="bg1"/>
                </a:solidFill>
              </a:rPr>
              <a:t>Can be used for feature selection in case of very high number of features</a:t>
            </a:r>
            <a:endParaRPr lang="en-US">
              <a:solidFill>
                <a:schemeClr val="bg1"/>
              </a:solidFill>
            </a:endParaRPr>
          </a:p>
          <a:p>
            <a:r>
              <a:rPr lang="en-US" sz="1600">
                <a:solidFill>
                  <a:schemeClr val="bg1"/>
                </a:solidFill>
              </a:rPr>
              <a:t>Improve and enhance model if the highly important feature is missing value or missing for training or data used in predictions</a:t>
            </a:r>
          </a:p>
          <a:p>
            <a:r>
              <a:rPr lang="en-US" sz="1600">
                <a:solidFill>
                  <a:schemeClr val="bg1"/>
                </a:solidFill>
              </a:rPr>
              <a:t>Measured on a scale from 0 to 1, 1 being highly important</a:t>
            </a:r>
          </a:p>
          <a:p>
            <a:r>
              <a:rPr lang="en-US" sz="1600">
                <a:solidFill>
                  <a:schemeClr val="bg1"/>
                </a:solidFill>
              </a:rPr>
              <a:t>Should not be interpreted as strong coefficients as they do not represent a dependency with target</a:t>
            </a:r>
          </a:p>
        </p:txBody>
      </p:sp>
      <p:pic>
        <p:nvPicPr>
          <p:cNvPr id="2" name="Picture 3" descr="Chart, bar chart&#10;&#10;Description automatically generated">
            <a:extLst>
              <a:ext uri="{FF2B5EF4-FFF2-40B4-BE49-F238E27FC236}">
                <a16:creationId xmlns:a16="http://schemas.microsoft.com/office/drawing/2014/main" id="{8E1520B8-0B1C-0546-D191-B5F452FE1578}"/>
              </a:ext>
            </a:extLst>
          </p:cNvPr>
          <p:cNvPicPr>
            <a:picLocks noChangeAspect="1"/>
          </p:cNvPicPr>
          <p:nvPr/>
        </p:nvPicPr>
        <p:blipFill>
          <a:blip r:embed="rId2"/>
          <a:stretch>
            <a:fillRect/>
          </a:stretch>
        </p:blipFill>
        <p:spPr>
          <a:xfrm>
            <a:off x="742720" y="1559104"/>
            <a:ext cx="5754158" cy="3898243"/>
          </a:xfrm>
          <a:prstGeom prst="rect">
            <a:avLst/>
          </a:prstGeom>
          <a:noFill/>
        </p:spPr>
      </p:pic>
      <p:sp>
        <p:nvSpPr>
          <p:cNvPr id="5" name="Content Placeholder 3">
            <a:extLst>
              <a:ext uri="{FF2B5EF4-FFF2-40B4-BE49-F238E27FC236}">
                <a16:creationId xmlns:a16="http://schemas.microsoft.com/office/drawing/2014/main" id="{D2D90CCB-627F-428C-B103-15961C84AD3E}"/>
              </a:ext>
            </a:extLst>
          </p:cNvPr>
          <p:cNvSpPr txBox="1">
            <a:spLocks/>
          </p:cNvSpPr>
          <p:nvPr/>
        </p:nvSpPr>
        <p:spPr>
          <a:xfrm>
            <a:off x="375313" y="1142563"/>
            <a:ext cx="11746173" cy="518685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050"/>
          </a:p>
        </p:txBody>
      </p:sp>
    </p:spTree>
    <p:extLst>
      <p:ext uri="{BB962C8B-B14F-4D97-AF65-F5344CB8AC3E}">
        <p14:creationId xmlns:p14="http://schemas.microsoft.com/office/powerpoint/2010/main" val="4274249023"/>
      </p:ext>
    </p:extLst>
  </p:cSld>
  <p:clrMapOvr>
    <a:masterClrMapping/>
  </p:clrMapOvr>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almart Bogle">
      <a:majorFont>
        <a:latin typeface="Bogle"/>
        <a:ea typeface=""/>
        <a:cs typeface=""/>
      </a:majorFont>
      <a:minorFont>
        <a:latin typeface="Bogl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almart Bogle">
      <a:majorFont>
        <a:latin typeface="Bogle"/>
        <a:ea typeface=""/>
        <a:cs typeface=""/>
      </a:majorFont>
      <a:minorFont>
        <a:latin typeface="Bogl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16</Slides>
  <Notes>0</Notes>
  <HiddenSlides>0</HiddenSlides>
  <ScaleCrop>false</ScaleCrop>
  <HeadingPairs>
    <vt:vector size="4" baseType="variant">
      <vt:variant>
        <vt:lpstr>Theme</vt:lpstr>
      </vt:variant>
      <vt:variant>
        <vt:i4>2</vt:i4>
      </vt:variant>
      <vt:variant>
        <vt:lpstr>Slide Titles</vt:lpstr>
      </vt:variant>
      <vt:variant>
        <vt:i4>16</vt:i4>
      </vt:variant>
    </vt:vector>
  </HeadingPairs>
  <TitlesOfParts>
    <vt:vector size="18" baseType="lpstr">
      <vt:lpstr>1_Custom Design</vt:lpstr>
      <vt:lpstr>Custom Design</vt:lpstr>
      <vt:lpstr>Walmart   </vt:lpstr>
      <vt:lpstr>Data Set </vt:lpstr>
      <vt:lpstr>Objective</vt:lpstr>
      <vt:lpstr>ETL – Data Cleaning</vt:lpstr>
      <vt:lpstr>Machine Learning - Polynomial Regression</vt:lpstr>
      <vt:lpstr>Machine Learning – RandomForest Regression</vt:lpstr>
      <vt:lpstr>Machine Learning – Modeling Steps</vt:lpstr>
      <vt:lpstr>Performance Optimization</vt:lpstr>
      <vt:lpstr>Review of Feature Importance</vt:lpstr>
      <vt:lpstr>Visual of an Individual Decision Tree from Model</vt:lpstr>
      <vt:lpstr>Predicted Results (Test-set &amp; Entire Dataset)</vt:lpstr>
      <vt:lpstr>Conclusion</vt:lpstr>
      <vt:lpstr>Data Limitation</vt:lpstr>
      <vt:lpstr>Data Limitation (continued)</vt:lpstr>
      <vt:lpstr>Questions?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Seth Gray</dc:creator>
  <cp:revision>2</cp:revision>
  <dcterms:created xsi:type="dcterms:W3CDTF">2017-08-08T14:38:04Z</dcterms:created>
  <dcterms:modified xsi:type="dcterms:W3CDTF">2023-04-18T01:03:04Z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-1060034040</vt:i4>
  </property>
  <property fmtid="{D5CDD505-2E9C-101B-9397-08002B2CF9AE}" pid="3" name="_NewReviewCycle">
    <vt:lpwstr/>
  </property>
  <property fmtid="{D5CDD505-2E9C-101B-9397-08002B2CF9AE}" pid="4" name="_EmailSubject">
    <vt:lpwstr>Creative Production Needs</vt:lpwstr>
  </property>
  <property fmtid="{D5CDD505-2E9C-101B-9397-08002B2CF9AE}" pid="5" name="_AuthorEmail">
    <vt:lpwstr>Melanie.Higgins@walmart.com</vt:lpwstr>
  </property>
  <property fmtid="{D5CDD505-2E9C-101B-9397-08002B2CF9AE}" pid="6" name="_AuthorEmailDisplayName">
    <vt:lpwstr>Melanie Higgins</vt:lpwstr>
  </property>
  <property fmtid="{D5CDD505-2E9C-101B-9397-08002B2CF9AE}" pid="7" name="MSIP_Label_b24820e8-223f-4ed2-bd95-81c83f641284_Enabled">
    <vt:lpwstr>True</vt:lpwstr>
  </property>
  <property fmtid="{D5CDD505-2E9C-101B-9397-08002B2CF9AE}" pid="8" name="MSIP_Label_b24820e8-223f-4ed2-bd95-81c83f641284_SiteId">
    <vt:lpwstr>3cbcc3d3-094d-4006-9849-0d11d61f484d</vt:lpwstr>
  </property>
  <property fmtid="{D5CDD505-2E9C-101B-9397-08002B2CF9AE}" pid="9" name="MSIP_Label_b24820e8-223f-4ed2-bd95-81c83f641284_Owner">
    <vt:lpwstr>kdbrunn@homeoffice.Wal-Mart.com</vt:lpwstr>
  </property>
  <property fmtid="{D5CDD505-2E9C-101B-9397-08002B2CF9AE}" pid="10" name="MSIP_Label_b24820e8-223f-4ed2-bd95-81c83f641284_SetDate">
    <vt:lpwstr>2019-02-27T22:36:03.9702487Z</vt:lpwstr>
  </property>
  <property fmtid="{D5CDD505-2E9C-101B-9397-08002B2CF9AE}" pid="11" name="MSIP_Label_b24820e8-223f-4ed2-bd95-81c83f641284_Name">
    <vt:lpwstr>Sensitive</vt:lpwstr>
  </property>
  <property fmtid="{D5CDD505-2E9C-101B-9397-08002B2CF9AE}" pid="12" name="MSIP_Label_b24820e8-223f-4ed2-bd95-81c83f641284_Application">
    <vt:lpwstr>Microsoft Azure Information Protection</vt:lpwstr>
  </property>
  <property fmtid="{D5CDD505-2E9C-101B-9397-08002B2CF9AE}" pid="13" name="MSIP_Label_b24820e8-223f-4ed2-bd95-81c83f641284_Extended_MSFT_Method">
    <vt:lpwstr>Automatic</vt:lpwstr>
  </property>
  <property fmtid="{D5CDD505-2E9C-101B-9397-08002B2CF9AE}" pid="14" name="Sensitivity">
    <vt:lpwstr>Sensitive</vt:lpwstr>
  </property>
</Properties>
</file>